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notesMasterIdLst>
    <p:notesMasterId r:id="rId2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image" Target="../media/image-20-4.png"/><Relationship Id="rId5" Type="http://schemas.openxmlformats.org/officeDocument/2006/relationships/image" Target="../media/image-20-5.png"/><Relationship Id="rId6" Type="http://schemas.openxmlformats.org/officeDocument/2006/relationships/image" Target="../media/image-20-6.png"/><Relationship Id="rId7" Type="http://schemas.openxmlformats.org/officeDocument/2006/relationships/slideLayout" Target="../slideLayouts/slideLayout1.xml"/><Relationship Id="rId8"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image-22-1.png"/><Relationship Id="rId2" Type="http://schemas.openxmlformats.org/officeDocument/2006/relationships/image" Target="../media/image-22-2.png"/><Relationship Id="rId3" Type="http://schemas.openxmlformats.org/officeDocument/2006/relationships/image" Target="../media/image-22-3.png"/><Relationship Id="rId4" Type="http://schemas.openxmlformats.org/officeDocument/2006/relationships/image" Target="../media/image-22-4.png"/><Relationship Id="rId5" Type="http://schemas.openxmlformats.org/officeDocument/2006/relationships/slideLayout" Target="../slideLayouts/slideLayout1.xml"/><Relationship Id="rId6"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image-23-1.png"/><Relationship Id="rId2" Type="http://schemas.openxmlformats.org/officeDocument/2006/relationships/image" Target="../media/image-23-2.png"/><Relationship Id="rId3" Type="http://schemas.openxmlformats.org/officeDocument/2006/relationships/image" Target="../media/image-23-3.png"/><Relationship Id="rId4" Type="http://schemas.openxmlformats.org/officeDocument/2006/relationships/image" Target="../media/image-23-4.png"/><Relationship Id="rId5" Type="http://schemas.openxmlformats.org/officeDocument/2006/relationships/slideLayout" Target="../slideLayouts/slideLayout1.xml"/><Relationship Id="rId6"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hyperlink" Target="https://www.youtube.com/watch?v=bxgjPOr7GEs" TargetMode="External"/><Relationship Id="rId2" Type="http://schemas.openxmlformats.org/officeDocument/2006/relationships/hyperlink" Target="https://www.youtube.com/watch?v=t2om-RJbLyg" TargetMode="External"/><Relationship Id="rId3" Type="http://schemas.openxmlformats.org/officeDocument/2006/relationships/hyperlink" Target="https://www.youtube.com/watch?v=AKGhsjF-uFU" TargetMode="External"/><Relationship Id="rId4" Type="http://schemas.openxmlformats.org/officeDocument/2006/relationships/hyperlink" Target="https://www.youtube.com/watch?v=_ZWO7ogPOFI" TargetMode="External"/><Relationship Id="rId5" Type="http://schemas.openxmlformats.org/officeDocument/2006/relationships/hyperlink" Target="https://www.youtube.com/watch?v=jDlHlXdV6mg" TargetMode="External"/><Relationship Id="rId6" Type="http://schemas.openxmlformats.org/officeDocument/2006/relationships/hyperlink" Target="https://www.youtube.com/channel/UCIma2WOQs1Mz2AuOt6wRSUw" TargetMode="External"/><Relationship Id="rId7" Type="http://schemas.openxmlformats.org/officeDocument/2006/relationships/slideLayout" Target="../slideLayouts/slideLayout1.xml"/><Relationship Id="rId8"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F2937"/>
        </a:solidFill>
      </p:bgPr>
    </p:bg>
    <p:spTree>
      <p:nvGrpSpPr>
        <p:cNvPr id="1" name=""/>
        <p:cNvGrpSpPr/>
        <p:nvPr/>
      </p:nvGrpSpPr>
      <p:grpSpPr>
        <a:xfrm>
          <a:off x="0" y="0"/>
          <a:ext cx="0" cy="0"/>
          <a:chOff x="0" y="0"/>
          <a:chExt cx="0" cy="0"/>
        </a:xfrm>
      </p:grpSpPr>
      <p:sp>
        <p:nvSpPr>
          <p:cNvPr id="2" name="Text 0"/>
          <p:cNvSpPr/>
          <p:nvPr/>
        </p:nvSpPr>
        <p:spPr>
          <a:xfrm>
            <a:off x="548640" y="960120"/>
            <a:ext cx="8229600" cy="274320"/>
          </a:xfrm>
          <a:prstGeom prst="rect">
            <a:avLst/>
          </a:prstGeom>
          <a:noFill/>
          <a:ln>
            <a:noFill/>
          </a:ln>
        </p:spPr>
        <p:txBody>
          <a:bodyPr wrap="square" lIns="0" tIns="0" rIns="0" bIns="0" rtlCol="0" anchor="ctr"/>
          <a:lstStyle/>
          <a:p>
            <a:pPr indent="0" marL="0">
              <a:buNone/>
            </a:pPr>
            <a:r>
              <a:rPr lang="en-US" sz="1100" b="1" spc="600" kern="0" dirty="0">
                <a:solidFill>
                  <a:srgbClr val="9A3412"/>
                </a:solidFill>
                <a:latin typeface="Calibri" pitchFamily="34" charset="0"/>
                <a:ea typeface="Calibri" pitchFamily="34" charset="-122"/>
                <a:cs typeface="Calibri" pitchFamily="34" charset="-120"/>
              </a:rPr>
              <a:t>BBB&amp;E STRICT PROTOCOL  ·  30-DAY STARTER GUIDE</a:t>
            </a:r>
            <a:endParaRPr lang="en-US" sz="1100" dirty="0"/>
          </a:p>
        </p:txBody>
      </p:sp>
      <p:sp>
        <p:nvSpPr>
          <p:cNvPr id="3" name="Text 1"/>
          <p:cNvSpPr/>
          <p:nvPr/>
        </p:nvSpPr>
        <p:spPr>
          <a:xfrm>
            <a:off x="548640" y="1371600"/>
            <a:ext cx="8046720" cy="1280160"/>
          </a:xfrm>
          <a:prstGeom prst="rect">
            <a:avLst/>
          </a:prstGeom>
          <a:noFill/>
          <a:ln>
            <a:noFill/>
          </a:ln>
        </p:spPr>
        <p:txBody>
          <a:bodyPr wrap="square" lIns="0" tIns="0" rIns="0" bIns="0" rtlCol="0" anchor="ctr"/>
          <a:lstStyle/>
          <a:p>
            <a:pPr indent="0" marL="0">
              <a:buNone/>
            </a:pPr>
            <a:r>
              <a:rPr lang="en-US" sz="6000" b="1" dirty="0">
                <a:solidFill>
                  <a:srgbClr val="FFFFFF"/>
                </a:solidFill>
                <a:latin typeface="Georgia" pitchFamily="34" charset="0"/>
                <a:ea typeface="Georgia" pitchFamily="34" charset="-122"/>
                <a:cs typeface="Georgia" pitchFamily="34" charset="-120"/>
              </a:rPr>
              <a:t>The First 30 Days.</a:t>
            </a:r>
            <a:endParaRPr lang="en-US" sz="6000" dirty="0"/>
          </a:p>
        </p:txBody>
      </p:sp>
      <p:sp>
        <p:nvSpPr>
          <p:cNvPr id="4" name="Text 2"/>
          <p:cNvSpPr/>
          <p:nvPr/>
        </p:nvSpPr>
        <p:spPr>
          <a:xfrm>
            <a:off x="548640" y="2697480"/>
            <a:ext cx="8046720" cy="457200"/>
          </a:xfrm>
          <a:prstGeom prst="rect">
            <a:avLst/>
          </a:prstGeom>
          <a:noFill/>
          <a:ln>
            <a:noFill/>
          </a:ln>
        </p:spPr>
        <p:txBody>
          <a:bodyPr wrap="square" lIns="0" tIns="0" rIns="0" bIns="0" rtlCol="0" anchor="ctr"/>
          <a:lstStyle/>
          <a:p>
            <a:pPr indent="0" marL="0">
              <a:buNone/>
            </a:pPr>
            <a:r>
              <a:rPr lang="en-US" sz="2200" i="1" dirty="0">
                <a:solidFill>
                  <a:srgbClr val="F4EFE6"/>
                </a:solidFill>
                <a:latin typeface="Georgia" pitchFamily="34" charset="0"/>
                <a:ea typeface="Georgia" pitchFamily="34" charset="-122"/>
                <a:cs typeface="Georgia" pitchFamily="34" charset="-120"/>
              </a:rPr>
              <a:t>Beef. Butter. Bacon. Eggs.</a:t>
            </a:r>
            <a:endParaRPr lang="en-US" sz="2200" dirty="0"/>
          </a:p>
        </p:txBody>
      </p:sp>
      <p:sp>
        <p:nvSpPr>
          <p:cNvPr id="5" name="Text 3"/>
          <p:cNvSpPr/>
          <p:nvPr/>
        </p:nvSpPr>
        <p:spPr>
          <a:xfrm>
            <a:off x="548640" y="3154680"/>
            <a:ext cx="8046720" cy="365760"/>
          </a:xfrm>
          <a:prstGeom prst="rect">
            <a:avLst/>
          </a:prstGeom>
          <a:noFill/>
          <a:ln>
            <a:noFill/>
          </a:ln>
        </p:spPr>
        <p:txBody>
          <a:bodyPr wrap="square" lIns="0" tIns="0" rIns="0" bIns="0" rtlCol="0" anchor="ctr"/>
          <a:lstStyle/>
          <a:p>
            <a:pPr indent="0" marL="0">
              <a:buNone/>
            </a:pPr>
            <a:r>
              <a:rPr lang="en-US" sz="1400" dirty="0">
                <a:solidFill>
                  <a:srgbClr val="6B7280"/>
                </a:solidFill>
                <a:latin typeface="Calibri" pitchFamily="34" charset="0"/>
                <a:ea typeface="Calibri" pitchFamily="34" charset="-122"/>
                <a:cs typeface="Calibri" pitchFamily="34" charset="-120"/>
              </a:rPr>
              <a:t>That's it. That's the whole list.</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THE FOUR FOODS</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09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Your entire menu — four ingredients.</a:t>
            </a:r>
            <a:endParaRPr lang="en-US" sz="3000" dirty="0"/>
          </a:p>
        </p:txBody>
      </p:sp>
      <p:sp>
        <p:nvSpPr>
          <p:cNvPr id="5" name="Shape 3"/>
          <p:cNvSpPr/>
          <p:nvPr/>
        </p:nvSpPr>
        <p:spPr>
          <a:xfrm>
            <a:off x="457200" y="1874520"/>
            <a:ext cx="4023360" cy="1143000"/>
          </a:xfrm>
          <a:prstGeom prst="rect">
            <a:avLst/>
          </a:prstGeom>
          <a:solidFill>
            <a:srgbClr val="FFFFFF"/>
          </a:solidFill>
          <a:ln>
            <a:noFill/>
          </a:ln>
        </p:spPr>
      </p:sp>
      <p:sp>
        <p:nvSpPr>
          <p:cNvPr id="6" name="Shape 4"/>
          <p:cNvSpPr/>
          <p:nvPr/>
        </p:nvSpPr>
        <p:spPr>
          <a:xfrm>
            <a:off x="457200" y="1874520"/>
            <a:ext cx="54864" cy="1143000"/>
          </a:xfrm>
          <a:prstGeom prst="rect">
            <a:avLst/>
          </a:prstGeom>
          <a:solidFill>
            <a:srgbClr val="9A3412"/>
          </a:solidFill>
          <a:ln>
            <a:noFill/>
          </a:ln>
        </p:spPr>
      </p:sp>
      <p:pic>
        <p:nvPicPr>
          <p:cNvPr id="7" name="Image 0" descr="preencoded.png">    </p:cNvPr>
          <p:cNvPicPr>
            <a:picLocks noChangeAspect="1"/>
          </p:cNvPicPr>
          <p:nvPr/>
        </p:nvPicPr>
        <p:blipFill>
          <a:blip r:embed="rId1"/>
          <a:stretch>
            <a:fillRect/>
          </a:stretch>
        </p:blipFill>
        <p:spPr>
          <a:xfrm>
            <a:off x="685800" y="2148840"/>
            <a:ext cx="548640" cy="548640"/>
          </a:xfrm>
          <a:prstGeom prst="rect">
            <a:avLst/>
          </a:prstGeom>
        </p:spPr>
      </p:pic>
      <p:sp>
        <p:nvSpPr>
          <p:cNvPr id="8" name="Text 5"/>
          <p:cNvSpPr/>
          <p:nvPr/>
        </p:nvSpPr>
        <p:spPr>
          <a:xfrm>
            <a:off x="1417320" y="2039112"/>
            <a:ext cx="2926080" cy="365760"/>
          </a:xfrm>
          <a:prstGeom prst="rect">
            <a:avLst/>
          </a:prstGeom>
          <a:noFill/>
          <a:ln>
            <a:noFill/>
          </a:ln>
        </p:spPr>
        <p:txBody>
          <a:bodyPr wrap="square" lIns="0" tIns="0" rIns="0" bIns="0" rtlCol="0" anchor="ctr"/>
          <a:lstStyle/>
          <a:p>
            <a:pPr indent="0" marL="0">
              <a:buNone/>
            </a:pPr>
            <a:r>
              <a:rPr lang="en-US" sz="2200" b="1" dirty="0">
                <a:solidFill>
                  <a:srgbClr val="1F2937"/>
                </a:solidFill>
                <a:latin typeface="Georgia" pitchFamily="34" charset="0"/>
                <a:ea typeface="Georgia" pitchFamily="34" charset="-122"/>
                <a:cs typeface="Georgia" pitchFamily="34" charset="-120"/>
              </a:rPr>
              <a:t>Beef</a:t>
            </a:r>
            <a:endParaRPr lang="en-US" sz="2200" dirty="0"/>
          </a:p>
        </p:txBody>
      </p:sp>
      <p:sp>
        <p:nvSpPr>
          <p:cNvPr id="9" name="Text 6"/>
          <p:cNvSpPr/>
          <p:nvPr/>
        </p:nvSpPr>
        <p:spPr>
          <a:xfrm>
            <a:off x="1417320" y="2423160"/>
            <a:ext cx="292608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Fatty cuts, ground 80/20, ribeye, chuck, brisket. The foundation.</a:t>
            </a:r>
            <a:endParaRPr lang="en-US" sz="1100" dirty="0"/>
          </a:p>
        </p:txBody>
      </p:sp>
      <p:sp>
        <p:nvSpPr>
          <p:cNvPr id="10" name="Shape 7"/>
          <p:cNvSpPr/>
          <p:nvPr/>
        </p:nvSpPr>
        <p:spPr>
          <a:xfrm>
            <a:off x="4663440" y="1874520"/>
            <a:ext cx="4023360" cy="1143000"/>
          </a:xfrm>
          <a:prstGeom prst="rect">
            <a:avLst/>
          </a:prstGeom>
          <a:solidFill>
            <a:srgbClr val="FFFFFF"/>
          </a:solidFill>
          <a:ln>
            <a:noFill/>
          </a:ln>
        </p:spPr>
      </p:sp>
      <p:sp>
        <p:nvSpPr>
          <p:cNvPr id="11" name="Shape 8"/>
          <p:cNvSpPr/>
          <p:nvPr/>
        </p:nvSpPr>
        <p:spPr>
          <a:xfrm>
            <a:off x="4663440" y="1874520"/>
            <a:ext cx="54864" cy="1143000"/>
          </a:xfrm>
          <a:prstGeom prst="rect">
            <a:avLst/>
          </a:prstGeom>
          <a:solidFill>
            <a:srgbClr val="9A3412"/>
          </a:solidFill>
          <a:ln>
            <a:noFill/>
          </a:ln>
        </p:spPr>
      </p:sp>
      <p:pic>
        <p:nvPicPr>
          <p:cNvPr id="12" name="Image 1" descr="preencoded.png">    </p:cNvPr>
          <p:cNvPicPr>
            <a:picLocks noChangeAspect="1"/>
          </p:cNvPicPr>
          <p:nvPr/>
        </p:nvPicPr>
        <p:blipFill>
          <a:blip r:embed="rId2"/>
          <a:stretch>
            <a:fillRect/>
          </a:stretch>
        </p:blipFill>
        <p:spPr>
          <a:xfrm>
            <a:off x="4892040" y="2148840"/>
            <a:ext cx="548640" cy="548640"/>
          </a:xfrm>
          <a:prstGeom prst="rect">
            <a:avLst/>
          </a:prstGeom>
        </p:spPr>
      </p:pic>
      <p:sp>
        <p:nvSpPr>
          <p:cNvPr id="13" name="Text 9"/>
          <p:cNvSpPr/>
          <p:nvPr/>
        </p:nvSpPr>
        <p:spPr>
          <a:xfrm>
            <a:off x="5623560" y="2039112"/>
            <a:ext cx="2926080" cy="365760"/>
          </a:xfrm>
          <a:prstGeom prst="rect">
            <a:avLst/>
          </a:prstGeom>
          <a:noFill/>
          <a:ln>
            <a:noFill/>
          </a:ln>
        </p:spPr>
        <p:txBody>
          <a:bodyPr wrap="square" lIns="0" tIns="0" rIns="0" bIns="0" rtlCol="0" anchor="ctr"/>
          <a:lstStyle/>
          <a:p>
            <a:pPr indent="0" marL="0">
              <a:buNone/>
            </a:pPr>
            <a:r>
              <a:rPr lang="en-US" sz="2200" b="1" dirty="0">
                <a:solidFill>
                  <a:srgbClr val="1F2937"/>
                </a:solidFill>
                <a:latin typeface="Georgia" pitchFamily="34" charset="0"/>
                <a:ea typeface="Georgia" pitchFamily="34" charset="-122"/>
                <a:cs typeface="Georgia" pitchFamily="34" charset="-120"/>
              </a:rPr>
              <a:t>Butter</a:t>
            </a:r>
            <a:endParaRPr lang="en-US" sz="2200" dirty="0"/>
          </a:p>
        </p:txBody>
      </p:sp>
      <p:sp>
        <p:nvSpPr>
          <p:cNvPr id="14" name="Text 10"/>
          <p:cNvSpPr/>
          <p:nvPr/>
        </p:nvSpPr>
        <p:spPr>
          <a:xfrm>
            <a:off x="5623560" y="2423160"/>
            <a:ext cx="292608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Salted or unsalted. Real butter only. Use it generously.</a:t>
            </a:r>
            <a:endParaRPr lang="en-US" sz="1100" dirty="0"/>
          </a:p>
        </p:txBody>
      </p:sp>
      <p:sp>
        <p:nvSpPr>
          <p:cNvPr id="15" name="Shape 11"/>
          <p:cNvSpPr/>
          <p:nvPr/>
        </p:nvSpPr>
        <p:spPr>
          <a:xfrm>
            <a:off x="457200" y="3200400"/>
            <a:ext cx="4023360" cy="1143000"/>
          </a:xfrm>
          <a:prstGeom prst="rect">
            <a:avLst/>
          </a:prstGeom>
          <a:solidFill>
            <a:srgbClr val="FFFFFF"/>
          </a:solidFill>
          <a:ln>
            <a:noFill/>
          </a:ln>
        </p:spPr>
      </p:sp>
      <p:sp>
        <p:nvSpPr>
          <p:cNvPr id="16" name="Shape 12"/>
          <p:cNvSpPr/>
          <p:nvPr/>
        </p:nvSpPr>
        <p:spPr>
          <a:xfrm>
            <a:off x="457200" y="3200400"/>
            <a:ext cx="54864" cy="1143000"/>
          </a:xfrm>
          <a:prstGeom prst="rect">
            <a:avLst/>
          </a:prstGeom>
          <a:solidFill>
            <a:srgbClr val="9A3412"/>
          </a:solidFill>
          <a:ln>
            <a:noFill/>
          </a:ln>
        </p:spPr>
      </p:sp>
      <p:pic>
        <p:nvPicPr>
          <p:cNvPr id="17" name="Image 2" descr="preencoded.png">    </p:cNvPr>
          <p:cNvPicPr>
            <a:picLocks noChangeAspect="1"/>
          </p:cNvPicPr>
          <p:nvPr/>
        </p:nvPicPr>
        <p:blipFill>
          <a:blip r:embed="rId3"/>
          <a:stretch>
            <a:fillRect/>
          </a:stretch>
        </p:blipFill>
        <p:spPr>
          <a:xfrm>
            <a:off x="685800" y="3474720"/>
            <a:ext cx="548640" cy="548640"/>
          </a:xfrm>
          <a:prstGeom prst="rect">
            <a:avLst/>
          </a:prstGeom>
        </p:spPr>
      </p:pic>
      <p:sp>
        <p:nvSpPr>
          <p:cNvPr id="18" name="Text 13"/>
          <p:cNvSpPr/>
          <p:nvPr/>
        </p:nvSpPr>
        <p:spPr>
          <a:xfrm>
            <a:off x="1417320" y="3364992"/>
            <a:ext cx="2926080" cy="365760"/>
          </a:xfrm>
          <a:prstGeom prst="rect">
            <a:avLst/>
          </a:prstGeom>
          <a:noFill/>
          <a:ln>
            <a:noFill/>
          </a:ln>
        </p:spPr>
        <p:txBody>
          <a:bodyPr wrap="square" lIns="0" tIns="0" rIns="0" bIns="0" rtlCol="0" anchor="ctr"/>
          <a:lstStyle/>
          <a:p>
            <a:pPr indent="0" marL="0">
              <a:buNone/>
            </a:pPr>
            <a:r>
              <a:rPr lang="en-US" sz="2200" b="1" dirty="0">
                <a:solidFill>
                  <a:srgbClr val="1F2937"/>
                </a:solidFill>
                <a:latin typeface="Georgia" pitchFamily="34" charset="0"/>
                <a:ea typeface="Georgia" pitchFamily="34" charset="-122"/>
                <a:cs typeface="Georgia" pitchFamily="34" charset="-120"/>
              </a:rPr>
              <a:t>Bacon</a:t>
            </a:r>
            <a:endParaRPr lang="en-US" sz="2200" dirty="0"/>
          </a:p>
        </p:txBody>
      </p:sp>
      <p:sp>
        <p:nvSpPr>
          <p:cNvPr id="19" name="Text 14"/>
          <p:cNvSpPr/>
          <p:nvPr/>
        </p:nvSpPr>
        <p:spPr>
          <a:xfrm>
            <a:off x="1417320" y="3749040"/>
            <a:ext cx="292608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Sugar-free, no nitrate-fillers, ideally pasture-raised.</a:t>
            </a:r>
            <a:endParaRPr lang="en-US" sz="1100" dirty="0"/>
          </a:p>
        </p:txBody>
      </p:sp>
      <p:sp>
        <p:nvSpPr>
          <p:cNvPr id="20" name="Shape 15"/>
          <p:cNvSpPr/>
          <p:nvPr/>
        </p:nvSpPr>
        <p:spPr>
          <a:xfrm>
            <a:off x="4663440" y="3200400"/>
            <a:ext cx="4023360" cy="1143000"/>
          </a:xfrm>
          <a:prstGeom prst="rect">
            <a:avLst/>
          </a:prstGeom>
          <a:solidFill>
            <a:srgbClr val="FFFFFF"/>
          </a:solidFill>
          <a:ln>
            <a:noFill/>
          </a:ln>
        </p:spPr>
      </p:sp>
      <p:sp>
        <p:nvSpPr>
          <p:cNvPr id="21" name="Shape 16"/>
          <p:cNvSpPr/>
          <p:nvPr/>
        </p:nvSpPr>
        <p:spPr>
          <a:xfrm>
            <a:off x="4663440" y="3200400"/>
            <a:ext cx="54864" cy="1143000"/>
          </a:xfrm>
          <a:prstGeom prst="rect">
            <a:avLst/>
          </a:prstGeom>
          <a:solidFill>
            <a:srgbClr val="9A3412"/>
          </a:solidFill>
          <a:ln>
            <a:noFill/>
          </a:ln>
        </p:spPr>
      </p:sp>
      <p:pic>
        <p:nvPicPr>
          <p:cNvPr id="22" name="Image 3" descr="preencoded.png">    </p:cNvPr>
          <p:cNvPicPr>
            <a:picLocks noChangeAspect="1"/>
          </p:cNvPicPr>
          <p:nvPr/>
        </p:nvPicPr>
        <p:blipFill>
          <a:blip r:embed="rId4"/>
          <a:stretch>
            <a:fillRect/>
          </a:stretch>
        </p:blipFill>
        <p:spPr>
          <a:xfrm>
            <a:off x="4892040" y="3474720"/>
            <a:ext cx="548640" cy="548640"/>
          </a:xfrm>
          <a:prstGeom prst="rect">
            <a:avLst/>
          </a:prstGeom>
        </p:spPr>
      </p:pic>
      <p:sp>
        <p:nvSpPr>
          <p:cNvPr id="23" name="Text 17"/>
          <p:cNvSpPr/>
          <p:nvPr/>
        </p:nvSpPr>
        <p:spPr>
          <a:xfrm>
            <a:off x="5623560" y="3364992"/>
            <a:ext cx="2926080" cy="365760"/>
          </a:xfrm>
          <a:prstGeom prst="rect">
            <a:avLst/>
          </a:prstGeom>
          <a:noFill/>
          <a:ln>
            <a:noFill/>
          </a:ln>
        </p:spPr>
        <p:txBody>
          <a:bodyPr wrap="square" lIns="0" tIns="0" rIns="0" bIns="0" rtlCol="0" anchor="ctr"/>
          <a:lstStyle/>
          <a:p>
            <a:pPr indent="0" marL="0">
              <a:buNone/>
            </a:pPr>
            <a:r>
              <a:rPr lang="en-US" sz="2200" b="1" dirty="0">
                <a:solidFill>
                  <a:srgbClr val="1F2937"/>
                </a:solidFill>
                <a:latin typeface="Georgia" pitchFamily="34" charset="0"/>
                <a:ea typeface="Georgia" pitchFamily="34" charset="-122"/>
                <a:cs typeface="Georgia" pitchFamily="34" charset="-120"/>
              </a:rPr>
              <a:t>Eggs</a:t>
            </a:r>
            <a:endParaRPr lang="en-US" sz="2200" dirty="0"/>
          </a:p>
        </p:txBody>
      </p:sp>
      <p:sp>
        <p:nvSpPr>
          <p:cNvPr id="24" name="Text 18"/>
          <p:cNvSpPr/>
          <p:nvPr/>
        </p:nvSpPr>
        <p:spPr>
          <a:xfrm>
            <a:off x="5623560" y="3749040"/>
            <a:ext cx="292608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Whole eggs, cooked in butter or bacon fat. Yolks intact.</a:t>
            </a:r>
            <a:endParaRPr lang="en-US" sz="1100" dirty="0"/>
          </a:p>
        </p:txBody>
      </p:sp>
      <p:sp>
        <p:nvSpPr>
          <p:cNvPr id="25" name="Shape 19"/>
          <p:cNvSpPr/>
          <p:nvPr/>
        </p:nvSpPr>
        <p:spPr>
          <a:xfrm>
            <a:off x="457200" y="4754880"/>
            <a:ext cx="8229600" cy="0"/>
          </a:xfrm>
          <a:prstGeom prst="line">
            <a:avLst/>
          </a:prstGeom>
          <a:noFill/>
          <a:ln w="9525">
            <a:solidFill>
              <a:srgbClr val="D6D3D1"/>
            </a:solidFill>
            <a:prstDash val="solid"/>
          </a:ln>
        </p:spPr>
      </p:sp>
      <p:sp>
        <p:nvSpPr>
          <p:cNvPr id="26" name="Text 20"/>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FOOD 1 · BEEF</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10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Beef — the foundation of every meal.</a:t>
            </a:r>
            <a:endParaRPr lang="en-US" sz="3000" dirty="0"/>
          </a:p>
        </p:txBody>
      </p:sp>
      <p:sp>
        <p:nvSpPr>
          <p:cNvPr id="5" name="Text 3"/>
          <p:cNvSpPr/>
          <p:nvPr/>
        </p:nvSpPr>
        <p:spPr>
          <a:xfrm>
            <a:off x="457200" y="1828800"/>
            <a:ext cx="4023360" cy="1005840"/>
          </a:xfrm>
          <a:prstGeom prst="rect">
            <a:avLst/>
          </a:prstGeom>
          <a:noFill/>
          <a:ln>
            <a:noFill/>
          </a:ln>
        </p:spPr>
        <p:txBody>
          <a:bodyPr wrap="square" lIns="0" tIns="0" rIns="0" bIns="0" rtlCol="0" anchor="ctr"/>
          <a:lstStyle/>
          <a:p>
            <a:pPr indent="0" marL="0">
              <a:buNone/>
            </a:pPr>
            <a:r>
              <a:rPr lang="en-US" sz="1300" dirty="0">
                <a:solidFill>
                  <a:srgbClr val="374151"/>
                </a:solidFill>
                <a:latin typeface="Calibri" pitchFamily="34" charset="0"/>
                <a:ea typeface="Calibri" pitchFamily="34" charset="-122"/>
                <a:cs typeface="Calibri" pitchFamily="34" charset="-120"/>
              </a:rPr>
              <a:t>Build every meal around a fatty cut of beef. It's complete protein, dense in iron, B12, and zinc, and the most well-tolerated food on the strict-carnivore plate.</a:t>
            </a:r>
            <a:endParaRPr lang="en-US" sz="1300" dirty="0"/>
          </a:p>
        </p:txBody>
      </p:sp>
      <p:sp>
        <p:nvSpPr>
          <p:cNvPr id="6" name="Text 4"/>
          <p:cNvSpPr/>
          <p:nvPr/>
        </p:nvSpPr>
        <p:spPr>
          <a:xfrm>
            <a:off x="457200" y="2971800"/>
            <a:ext cx="402336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RULE OF THUMB</a:t>
            </a:r>
            <a:endParaRPr lang="en-US" sz="1000" dirty="0"/>
          </a:p>
        </p:txBody>
      </p:sp>
      <p:sp>
        <p:nvSpPr>
          <p:cNvPr id="7" name="Text 5"/>
          <p:cNvSpPr/>
          <p:nvPr/>
        </p:nvSpPr>
        <p:spPr>
          <a:xfrm>
            <a:off x="457200" y="3246120"/>
            <a:ext cx="4023360" cy="777240"/>
          </a:xfrm>
          <a:prstGeom prst="rect">
            <a:avLst/>
          </a:prstGeom>
          <a:noFill/>
          <a:ln>
            <a:noFill/>
          </a:ln>
        </p:spPr>
        <p:txBody>
          <a:bodyPr wrap="square" lIns="0" tIns="0" rIns="0" bIns="0" rtlCol="0" anchor="ctr"/>
          <a:lstStyle/>
          <a:p>
            <a:pPr indent="0" marL="0">
              <a:buNone/>
            </a:pPr>
            <a:r>
              <a:rPr lang="en-US" sz="1400" i="1" dirty="0">
                <a:solidFill>
                  <a:srgbClr val="1F2937"/>
                </a:solidFill>
                <a:latin typeface="Georgia" pitchFamily="34" charset="0"/>
                <a:ea typeface="Georgia" pitchFamily="34" charset="-122"/>
                <a:cs typeface="Georgia" pitchFamily="34" charset="-120"/>
              </a:rPr>
              <a:t>1.5–2.0 g of protein per kg of bodyweight, with fat to satiety.</a:t>
            </a:r>
            <a:endParaRPr lang="en-US" sz="1400" dirty="0"/>
          </a:p>
        </p:txBody>
      </p:sp>
      <p:pic>
        <p:nvPicPr>
          <p:cNvPr id="8" name="Image 0" descr="preencoded.png">    </p:cNvPr>
          <p:cNvPicPr>
            <a:picLocks noChangeAspect="1"/>
          </p:cNvPicPr>
          <p:nvPr/>
        </p:nvPicPr>
        <p:blipFill>
          <a:blip r:embed="rId1"/>
          <a:stretch>
            <a:fillRect/>
          </a:stretch>
        </p:blipFill>
        <p:spPr>
          <a:xfrm>
            <a:off x="4937760" y="1865376"/>
            <a:ext cx="228600" cy="228600"/>
          </a:xfrm>
          <a:prstGeom prst="rect">
            <a:avLst/>
          </a:prstGeom>
        </p:spPr>
      </p:pic>
      <p:sp>
        <p:nvSpPr>
          <p:cNvPr id="9" name="Text 6"/>
          <p:cNvSpPr/>
          <p:nvPr/>
        </p:nvSpPr>
        <p:spPr>
          <a:xfrm>
            <a:off x="5303520" y="1828800"/>
            <a:ext cx="3383280" cy="292608"/>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Ribeye, NY strip, sirloin</a:t>
            </a:r>
            <a:endParaRPr lang="en-US" sz="1300" dirty="0"/>
          </a:p>
        </p:txBody>
      </p:sp>
      <p:sp>
        <p:nvSpPr>
          <p:cNvPr id="10" name="Text 7"/>
          <p:cNvSpPr/>
          <p:nvPr/>
        </p:nvSpPr>
        <p:spPr>
          <a:xfrm>
            <a:off x="5303520" y="2121408"/>
            <a:ext cx="3383280" cy="384048"/>
          </a:xfrm>
          <a:prstGeom prst="rect">
            <a:avLst/>
          </a:prstGeom>
          <a:noFill/>
          <a:ln>
            <a:noFill/>
          </a:ln>
        </p:spPr>
        <p:txBody>
          <a:bodyPr wrap="square" lIns="0" tIns="0" rIns="0" bIns="0" rtlCol="0" anchor="ctr"/>
          <a:lstStyle/>
          <a:p>
            <a:pPr indent="0" marL="0">
              <a:buNone/>
            </a:pPr>
            <a:r>
              <a:rPr lang="en-US" sz="1050" dirty="0">
                <a:solidFill>
                  <a:srgbClr val="6B7280"/>
                </a:solidFill>
                <a:latin typeface="Calibri" pitchFamily="34" charset="0"/>
                <a:ea typeface="Calibri" pitchFamily="34" charset="-122"/>
                <a:cs typeface="Calibri" pitchFamily="34" charset="-120"/>
              </a:rPr>
              <a:t>Fattier cuts first. Aim 70/30 fat to protein by calories.</a:t>
            </a:r>
            <a:endParaRPr lang="en-US" sz="1050" dirty="0"/>
          </a:p>
        </p:txBody>
      </p:sp>
      <p:pic>
        <p:nvPicPr>
          <p:cNvPr id="11" name="Image 1" descr="preencoded.png">    </p:cNvPr>
          <p:cNvPicPr>
            <a:picLocks noChangeAspect="1"/>
          </p:cNvPicPr>
          <p:nvPr/>
        </p:nvPicPr>
        <p:blipFill>
          <a:blip r:embed="rId2"/>
          <a:stretch>
            <a:fillRect/>
          </a:stretch>
        </p:blipFill>
        <p:spPr>
          <a:xfrm>
            <a:off x="4937760" y="2578608"/>
            <a:ext cx="228600" cy="228600"/>
          </a:xfrm>
          <a:prstGeom prst="rect">
            <a:avLst/>
          </a:prstGeom>
        </p:spPr>
      </p:pic>
      <p:sp>
        <p:nvSpPr>
          <p:cNvPr id="12" name="Text 8"/>
          <p:cNvSpPr/>
          <p:nvPr/>
        </p:nvSpPr>
        <p:spPr>
          <a:xfrm>
            <a:off x="5303520" y="2542032"/>
            <a:ext cx="3383280" cy="292608"/>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Ground beef (80/20)</a:t>
            </a:r>
            <a:endParaRPr lang="en-US" sz="1300" dirty="0"/>
          </a:p>
        </p:txBody>
      </p:sp>
      <p:sp>
        <p:nvSpPr>
          <p:cNvPr id="13" name="Text 9"/>
          <p:cNvSpPr/>
          <p:nvPr/>
        </p:nvSpPr>
        <p:spPr>
          <a:xfrm>
            <a:off x="5303520" y="2834640"/>
            <a:ext cx="3383280" cy="384048"/>
          </a:xfrm>
          <a:prstGeom prst="rect">
            <a:avLst/>
          </a:prstGeom>
          <a:noFill/>
          <a:ln>
            <a:noFill/>
          </a:ln>
        </p:spPr>
        <p:txBody>
          <a:bodyPr wrap="square" lIns="0" tIns="0" rIns="0" bIns="0" rtlCol="0" anchor="ctr"/>
          <a:lstStyle/>
          <a:p>
            <a:pPr indent="0" marL="0">
              <a:buNone/>
            </a:pPr>
            <a:r>
              <a:rPr lang="en-US" sz="1050" dirty="0">
                <a:solidFill>
                  <a:srgbClr val="6B7280"/>
                </a:solidFill>
                <a:latin typeface="Calibri" pitchFamily="34" charset="0"/>
                <a:ea typeface="Calibri" pitchFamily="34" charset="-122"/>
                <a:cs typeface="Calibri" pitchFamily="34" charset="-120"/>
              </a:rPr>
              <a:t>The workhorse. Cheap, easy, perfect macros.</a:t>
            </a:r>
            <a:endParaRPr lang="en-US" sz="1050" dirty="0"/>
          </a:p>
        </p:txBody>
      </p:sp>
      <p:pic>
        <p:nvPicPr>
          <p:cNvPr id="14" name="Image 2" descr="preencoded.png">    </p:cNvPr>
          <p:cNvPicPr>
            <a:picLocks noChangeAspect="1"/>
          </p:cNvPicPr>
          <p:nvPr/>
        </p:nvPicPr>
        <p:blipFill>
          <a:blip r:embed="rId3"/>
          <a:stretch>
            <a:fillRect/>
          </a:stretch>
        </p:blipFill>
        <p:spPr>
          <a:xfrm>
            <a:off x="4937760" y="3291840"/>
            <a:ext cx="228600" cy="228600"/>
          </a:xfrm>
          <a:prstGeom prst="rect">
            <a:avLst/>
          </a:prstGeom>
        </p:spPr>
      </p:pic>
      <p:sp>
        <p:nvSpPr>
          <p:cNvPr id="15" name="Text 10"/>
          <p:cNvSpPr/>
          <p:nvPr/>
        </p:nvSpPr>
        <p:spPr>
          <a:xfrm>
            <a:off x="5303520" y="3255264"/>
            <a:ext cx="3383280" cy="292608"/>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Chuck roast, brisket, short rib</a:t>
            </a:r>
            <a:endParaRPr lang="en-US" sz="1300" dirty="0"/>
          </a:p>
        </p:txBody>
      </p:sp>
      <p:sp>
        <p:nvSpPr>
          <p:cNvPr id="16" name="Text 11"/>
          <p:cNvSpPr/>
          <p:nvPr/>
        </p:nvSpPr>
        <p:spPr>
          <a:xfrm>
            <a:off x="5303520" y="3547872"/>
            <a:ext cx="3383280" cy="384048"/>
          </a:xfrm>
          <a:prstGeom prst="rect">
            <a:avLst/>
          </a:prstGeom>
          <a:noFill/>
          <a:ln>
            <a:noFill/>
          </a:ln>
        </p:spPr>
        <p:txBody>
          <a:bodyPr wrap="square" lIns="0" tIns="0" rIns="0" bIns="0" rtlCol="0" anchor="ctr"/>
          <a:lstStyle/>
          <a:p>
            <a:pPr indent="0" marL="0">
              <a:buNone/>
            </a:pPr>
            <a:r>
              <a:rPr lang="en-US" sz="1050" dirty="0">
                <a:solidFill>
                  <a:srgbClr val="6B7280"/>
                </a:solidFill>
                <a:latin typeface="Calibri" pitchFamily="34" charset="0"/>
                <a:ea typeface="Calibri" pitchFamily="34" charset="-122"/>
                <a:cs typeface="Calibri" pitchFamily="34" charset="-120"/>
              </a:rPr>
              <a:t>Slow-cooked, deeply nourishing, easy on digestion.</a:t>
            </a:r>
            <a:endParaRPr lang="en-US" sz="1050" dirty="0"/>
          </a:p>
        </p:txBody>
      </p:sp>
      <p:pic>
        <p:nvPicPr>
          <p:cNvPr id="17" name="Image 3" descr="preencoded.png">    </p:cNvPr>
          <p:cNvPicPr>
            <a:picLocks noChangeAspect="1"/>
          </p:cNvPicPr>
          <p:nvPr/>
        </p:nvPicPr>
        <p:blipFill>
          <a:blip r:embed="rId4"/>
          <a:stretch>
            <a:fillRect/>
          </a:stretch>
        </p:blipFill>
        <p:spPr>
          <a:xfrm>
            <a:off x="4937760" y="4005072"/>
            <a:ext cx="228600" cy="228600"/>
          </a:xfrm>
          <a:prstGeom prst="rect">
            <a:avLst/>
          </a:prstGeom>
        </p:spPr>
      </p:pic>
      <p:sp>
        <p:nvSpPr>
          <p:cNvPr id="18" name="Text 12"/>
          <p:cNvSpPr/>
          <p:nvPr/>
        </p:nvSpPr>
        <p:spPr>
          <a:xfrm>
            <a:off x="5303520" y="3968496"/>
            <a:ext cx="3383280" cy="292608"/>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Steak tartare (optional)</a:t>
            </a:r>
            <a:endParaRPr lang="en-US" sz="1300" dirty="0"/>
          </a:p>
        </p:txBody>
      </p:sp>
      <p:sp>
        <p:nvSpPr>
          <p:cNvPr id="19" name="Text 13"/>
          <p:cNvSpPr/>
          <p:nvPr/>
        </p:nvSpPr>
        <p:spPr>
          <a:xfrm>
            <a:off x="5303520" y="4261104"/>
            <a:ext cx="3383280" cy="384048"/>
          </a:xfrm>
          <a:prstGeom prst="rect">
            <a:avLst/>
          </a:prstGeom>
          <a:noFill/>
          <a:ln>
            <a:noFill/>
          </a:ln>
        </p:spPr>
        <p:txBody>
          <a:bodyPr wrap="square" lIns="0" tIns="0" rIns="0" bIns="0" rtlCol="0" anchor="ctr"/>
          <a:lstStyle/>
          <a:p>
            <a:pPr indent="0" marL="0">
              <a:buNone/>
            </a:pPr>
            <a:r>
              <a:rPr lang="en-US" sz="1050" dirty="0">
                <a:solidFill>
                  <a:srgbClr val="6B7280"/>
                </a:solidFill>
                <a:latin typeface="Calibri" pitchFamily="34" charset="0"/>
                <a:ea typeface="Calibri" pitchFamily="34" charset="-122"/>
                <a:cs typeface="Calibri" pitchFamily="34" charset="-120"/>
              </a:rPr>
              <a:t>Raw is fine and delicious if the source is trustworthy.</a:t>
            </a:r>
            <a:endParaRPr lang="en-US" sz="1050" dirty="0"/>
          </a:p>
        </p:txBody>
      </p:sp>
      <p:sp>
        <p:nvSpPr>
          <p:cNvPr id="20" name="Shape 14"/>
          <p:cNvSpPr/>
          <p:nvPr/>
        </p:nvSpPr>
        <p:spPr>
          <a:xfrm>
            <a:off x="457200" y="4754880"/>
            <a:ext cx="8229600" cy="0"/>
          </a:xfrm>
          <a:prstGeom prst="line">
            <a:avLst/>
          </a:prstGeom>
          <a:noFill/>
          <a:ln w="9525">
            <a:solidFill>
              <a:srgbClr val="D6D3D1"/>
            </a:solidFill>
            <a:prstDash val="solid"/>
          </a:ln>
        </p:spPr>
      </p:sp>
      <p:sp>
        <p:nvSpPr>
          <p:cNvPr id="21" name="Text 15"/>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FOODS 2 · 3 · 4</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11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Butter, bacon, eggs — the supporting cast.</a:t>
            </a:r>
            <a:endParaRPr lang="en-US" sz="3000" dirty="0"/>
          </a:p>
        </p:txBody>
      </p:sp>
      <p:sp>
        <p:nvSpPr>
          <p:cNvPr id="5" name="Shape 3"/>
          <p:cNvSpPr/>
          <p:nvPr/>
        </p:nvSpPr>
        <p:spPr>
          <a:xfrm>
            <a:off x="457200" y="1828800"/>
            <a:ext cx="2651760" cy="2743200"/>
          </a:xfrm>
          <a:prstGeom prst="rect">
            <a:avLst/>
          </a:prstGeom>
          <a:solidFill>
            <a:srgbClr val="FFFFFF"/>
          </a:solidFill>
          <a:ln>
            <a:noFill/>
          </a:ln>
        </p:spPr>
      </p:sp>
      <p:sp>
        <p:nvSpPr>
          <p:cNvPr id="6" name="Shape 4"/>
          <p:cNvSpPr/>
          <p:nvPr/>
        </p:nvSpPr>
        <p:spPr>
          <a:xfrm>
            <a:off x="457200" y="1828800"/>
            <a:ext cx="54864" cy="2743200"/>
          </a:xfrm>
          <a:prstGeom prst="rect">
            <a:avLst/>
          </a:prstGeom>
          <a:solidFill>
            <a:srgbClr val="9A3412"/>
          </a:solidFill>
          <a:ln>
            <a:noFill/>
          </a:ln>
        </p:spPr>
      </p:sp>
      <p:pic>
        <p:nvPicPr>
          <p:cNvPr id="7" name="Image 0" descr="preencoded.png">    </p:cNvPr>
          <p:cNvPicPr>
            <a:picLocks noChangeAspect="1"/>
          </p:cNvPicPr>
          <p:nvPr/>
        </p:nvPicPr>
        <p:blipFill>
          <a:blip r:embed="rId1"/>
          <a:stretch>
            <a:fillRect/>
          </a:stretch>
        </p:blipFill>
        <p:spPr>
          <a:xfrm>
            <a:off x="640080" y="1965960"/>
            <a:ext cx="411480" cy="411480"/>
          </a:xfrm>
          <a:prstGeom prst="rect">
            <a:avLst/>
          </a:prstGeom>
        </p:spPr>
      </p:pic>
      <p:sp>
        <p:nvSpPr>
          <p:cNvPr id="8" name="Text 5"/>
          <p:cNvSpPr/>
          <p:nvPr/>
        </p:nvSpPr>
        <p:spPr>
          <a:xfrm>
            <a:off x="1143000" y="1993392"/>
            <a:ext cx="1874520" cy="365760"/>
          </a:xfrm>
          <a:prstGeom prst="rect">
            <a:avLst/>
          </a:prstGeom>
          <a:noFill/>
          <a:ln>
            <a:noFill/>
          </a:ln>
        </p:spPr>
        <p:txBody>
          <a:bodyPr wrap="square" lIns="0" tIns="0" rIns="0" bIns="0" rtlCol="0" anchor="ctr"/>
          <a:lstStyle/>
          <a:p>
            <a:pPr indent="0" marL="0">
              <a:buNone/>
            </a:pPr>
            <a:r>
              <a:rPr lang="en-US" sz="1800" b="1" dirty="0">
                <a:solidFill>
                  <a:srgbClr val="1F2937"/>
                </a:solidFill>
                <a:latin typeface="Georgia" pitchFamily="34" charset="0"/>
                <a:ea typeface="Georgia" pitchFamily="34" charset="-122"/>
                <a:cs typeface="Georgia" pitchFamily="34" charset="-120"/>
              </a:rPr>
              <a:t>Butter</a:t>
            </a:r>
            <a:endParaRPr lang="en-US" sz="1800" dirty="0"/>
          </a:p>
        </p:txBody>
      </p:sp>
      <p:sp>
        <p:nvSpPr>
          <p:cNvPr id="9" name="Text 6"/>
          <p:cNvSpPr/>
          <p:nvPr/>
        </p:nvSpPr>
        <p:spPr>
          <a:xfrm>
            <a:off x="640080" y="2606040"/>
            <a:ext cx="2331720" cy="100584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Real butter, salted or unsalted. Cook eggs and steaks in it. Add a slab on top.</a:t>
            </a:r>
            <a:endParaRPr lang="en-US" sz="1150" dirty="0"/>
          </a:p>
        </p:txBody>
      </p:sp>
      <p:sp>
        <p:nvSpPr>
          <p:cNvPr id="10" name="Text 7"/>
          <p:cNvSpPr/>
          <p:nvPr/>
        </p:nvSpPr>
        <p:spPr>
          <a:xfrm>
            <a:off x="640080" y="3703320"/>
            <a:ext cx="2331720" cy="822960"/>
          </a:xfrm>
          <a:prstGeom prst="rect">
            <a:avLst/>
          </a:prstGeom>
          <a:noFill/>
          <a:ln>
            <a:noFill/>
          </a:ln>
        </p:spPr>
        <p:txBody>
          <a:bodyPr wrap="square" lIns="0" tIns="0" rIns="0" bIns="0" rtlCol="0" anchor="ctr"/>
          <a:lstStyle/>
          <a:p>
            <a:pPr indent="0" marL="0">
              <a:buNone/>
            </a:pPr>
            <a:r>
              <a:rPr lang="en-US" sz="1050" i="1" dirty="0">
                <a:solidFill>
                  <a:srgbClr val="6B7280"/>
                </a:solidFill>
                <a:latin typeface="Calibri" pitchFamily="34" charset="0"/>
                <a:ea typeface="Calibri" pitchFamily="34" charset="-122"/>
                <a:cs typeface="Calibri" pitchFamily="34" charset="-120"/>
              </a:rPr>
              <a:t>Grass-fed if you can. Margarine and seed-oil 'spreads' are not butter.</a:t>
            </a:r>
            <a:endParaRPr lang="en-US" sz="1050" dirty="0"/>
          </a:p>
        </p:txBody>
      </p:sp>
      <p:sp>
        <p:nvSpPr>
          <p:cNvPr id="11" name="Shape 8"/>
          <p:cNvSpPr/>
          <p:nvPr/>
        </p:nvSpPr>
        <p:spPr>
          <a:xfrm>
            <a:off x="3291840" y="1828800"/>
            <a:ext cx="2651760" cy="2743200"/>
          </a:xfrm>
          <a:prstGeom prst="rect">
            <a:avLst/>
          </a:prstGeom>
          <a:solidFill>
            <a:srgbClr val="FFFFFF"/>
          </a:solidFill>
          <a:ln>
            <a:noFill/>
          </a:ln>
        </p:spPr>
      </p:sp>
      <p:sp>
        <p:nvSpPr>
          <p:cNvPr id="12" name="Shape 9"/>
          <p:cNvSpPr/>
          <p:nvPr/>
        </p:nvSpPr>
        <p:spPr>
          <a:xfrm>
            <a:off x="3291840" y="1828800"/>
            <a:ext cx="54864" cy="2743200"/>
          </a:xfrm>
          <a:prstGeom prst="rect">
            <a:avLst/>
          </a:prstGeom>
          <a:solidFill>
            <a:srgbClr val="9A3412"/>
          </a:solidFill>
          <a:ln>
            <a:noFill/>
          </a:ln>
        </p:spPr>
      </p:sp>
      <p:pic>
        <p:nvPicPr>
          <p:cNvPr id="13" name="Image 1" descr="preencoded.png">    </p:cNvPr>
          <p:cNvPicPr>
            <a:picLocks noChangeAspect="1"/>
          </p:cNvPicPr>
          <p:nvPr/>
        </p:nvPicPr>
        <p:blipFill>
          <a:blip r:embed="rId2"/>
          <a:stretch>
            <a:fillRect/>
          </a:stretch>
        </p:blipFill>
        <p:spPr>
          <a:xfrm>
            <a:off x="3474720" y="1965960"/>
            <a:ext cx="411480" cy="411480"/>
          </a:xfrm>
          <a:prstGeom prst="rect">
            <a:avLst/>
          </a:prstGeom>
        </p:spPr>
      </p:pic>
      <p:sp>
        <p:nvSpPr>
          <p:cNvPr id="14" name="Text 10"/>
          <p:cNvSpPr/>
          <p:nvPr/>
        </p:nvSpPr>
        <p:spPr>
          <a:xfrm>
            <a:off x="3977640" y="1993392"/>
            <a:ext cx="1874520" cy="365760"/>
          </a:xfrm>
          <a:prstGeom prst="rect">
            <a:avLst/>
          </a:prstGeom>
          <a:noFill/>
          <a:ln>
            <a:noFill/>
          </a:ln>
        </p:spPr>
        <p:txBody>
          <a:bodyPr wrap="square" lIns="0" tIns="0" rIns="0" bIns="0" rtlCol="0" anchor="ctr"/>
          <a:lstStyle/>
          <a:p>
            <a:pPr indent="0" marL="0">
              <a:buNone/>
            </a:pPr>
            <a:r>
              <a:rPr lang="en-US" sz="1800" b="1" dirty="0">
                <a:solidFill>
                  <a:srgbClr val="1F2937"/>
                </a:solidFill>
                <a:latin typeface="Georgia" pitchFamily="34" charset="0"/>
                <a:ea typeface="Georgia" pitchFamily="34" charset="-122"/>
                <a:cs typeface="Georgia" pitchFamily="34" charset="-120"/>
              </a:rPr>
              <a:t>Bacon</a:t>
            </a:r>
            <a:endParaRPr lang="en-US" sz="1800" dirty="0"/>
          </a:p>
        </p:txBody>
      </p:sp>
      <p:sp>
        <p:nvSpPr>
          <p:cNvPr id="15" name="Text 11"/>
          <p:cNvSpPr/>
          <p:nvPr/>
        </p:nvSpPr>
        <p:spPr>
          <a:xfrm>
            <a:off x="3474720" y="2606040"/>
            <a:ext cx="2331720" cy="100584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Sugar-free, nitrate-clean if you can find it. Render the fat — it becomes your cooking oil.</a:t>
            </a:r>
            <a:endParaRPr lang="en-US" sz="1150" dirty="0"/>
          </a:p>
        </p:txBody>
      </p:sp>
      <p:sp>
        <p:nvSpPr>
          <p:cNvPr id="16" name="Text 12"/>
          <p:cNvSpPr/>
          <p:nvPr/>
        </p:nvSpPr>
        <p:spPr>
          <a:xfrm>
            <a:off x="3474720" y="3703320"/>
            <a:ext cx="2331720" cy="822960"/>
          </a:xfrm>
          <a:prstGeom prst="rect">
            <a:avLst/>
          </a:prstGeom>
          <a:noFill/>
          <a:ln>
            <a:noFill/>
          </a:ln>
        </p:spPr>
        <p:txBody>
          <a:bodyPr wrap="square" lIns="0" tIns="0" rIns="0" bIns="0" rtlCol="0" anchor="ctr"/>
          <a:lstStyle/>
          <a:p>
            <a:pPr indent="0" marL="0">
              <a:buNone/>
            </a:pPr>
            <a:r>
              <a:rPr lang="en-US" sz="1050" i="1" dirty="0">
                <a:solidFill>
                  <a:srgbClr val="6B7280"/>
                </a:solidFill>
                <a:latin typeface="Calibri" pitchFamily="34" charset="0"/>
                <a:ea typeface="Calibri" pitchFamily="34" charset="-122"/>
                <a:cs typeface="Calibri" pitchFamily="34" charset="-120"/>
              </a:rPr>
              <a:t>Read labels: no maple, no honey, no dextrose, no 'natural flavors'.</a:t>
            </a:r>
            <a:endParaRPr lang="en-US" sz="1050" dirty="0"/>
          </a:p>
        </p:txBody>
      </p:sp>
      <p:sp>
        <p:nvSpPr>
          <p:cNvPr id="17" name="Shape 13"/>
          <p:cNvSpPr/>
          <p:nvPr/>
        </p:nvSpPr>
        <p:spPr>
          <a:xfrm>
            <a:off x="6126480" y="1828800"/>
            <a:ext cx="2651760" cy="2743200"/>
          </a:xfrm>
          <a:prstGeom prst="rect">
            <a:avLst/>
          </a:prstGeom>
          <a:solidFill>
            <a:srgbClr val="FFFFFF"/>
          </a:solidFill>
          <a:ln>
            <a:noFill/>
          </a:ln>
        </p:spPr>
      </p:sp>
      <p:sp>
        <p:nvSpPr>
          <p:cNvPr id="18" name="Shape 14"/>
          <p:cNvSpPr/>
          <p:nvPr/>
        </p:nvSpPr>
        <p:spPr>
          <a:xfrm>
            <a:off x="6126480" y="1828800"/>
            <a:ext cx="54864" cy="2743200"/>
          </a:xfrm>
          <a:prstGeom prst="rect">
            <a:avLst/>
          </a:prstGeom>
          <a:solidFill>
            <a:srgbClr val="9A3412"/>
          </a:solidFill>
          <a:ln>
            <a:noFill/>
          </a:ln>
        </p:spPr>
      </p:sp>
      <p:pic>
        <p:nvPicPr>
          <p:cNvPr id="19" name="Image 2" descr="preencoded.png">    </p:cNvPr>
          <p:cNvPicPr>
            <a:picLocks noChangeAspect="1"/>
          </p:cNvPicPr>
          <p:nvPr/>
        </p:nvPicPr>
        <p:blipFill>
          <a:blip r:embed="rId3"/>
          <a:stretch>
            <a:fillRect/>
          </a:stretch>
        </p:blipFill>
        <p:spPr>
          <a:xfrm>
            <a:off x="6309360" y="1965960"/>
            <a:ext cx="411480" cy="411480"/>
          </a:xfrm>
          <a:prstGeom prst="rect">
            <a:avLst/>
          </a:prstGeom>
        </p:spPr>
      </p:pic>
      <p:sp>
        <p:nvSpPr>
          <p:cNvPr id="20" name="Text 15"/>
          <p:cNvSpPr/>
          <p:nvPr/>
        </p:nvSpPr>
        <p:spPr>
          <a:xfrm>
            <a:off x="6812280" y="1993392"/>
            <a:ext cx="1874520" cy="365760"/>
          </a:xfrm>
          <a:prstGeom prst="rect">
            <a:avLst/>
          </a:prstGeom>
          <a:noFill/>
          <a:ln>
            <a:noFill/>
          </a:ln>
        </p:spPr>
        <p:txBody>
          <a:bodyPr wrap="square" lIns="0" tIns="0" rIns="0" bIns="0" rtlCol="0" anchor="ctr"/>
          <a:lstStyle/>
          <a:p>
            <a:pPr indent="0" marL="0">
              <a:buNone/>
            </a:pPr>
            <a:r>
              <a:rPr lang="en-US" sz="1800" b="1" dirty="0">
                <a:solidFill>
                  <a:srgbClr val="1F2937"/>
                </a:solidFill>
                <a:latin typeface="Georgia" pitchFamily="34" charset="0"/>
                <a:ea typeface="Georgia" pitchFamily="34" charset="-122"/>
                <a:cs typeface="Georgia" pitchFamily="34" charset="-120"/>
              </a:rPr>
              <a:t>Eggs</a:t>
            </a:r>
            <a:endParaRPr lang="en-US" sz="1800" dirty="0"/>
          </a:p>
        </p:txBody>
      </p:sp>
      <p:sp>
        <p:nvSpPr>
          <p:cNvPr id="21" name="Text 16"/>
          <p:cNvSpPr/>
          <p:nvPr/>
        </p:nvSpPr>
        <p:spPr>
          <a:xfrm>
            <a:off x="6309360" y="2606040"/>
            <a:ext cx="2331720" cy="100584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Whole eggs, scrambled, fried, soft-boiled, or raw in a beef shake. Yolks are the point.</a:t>
            </a:r>
            <a:endParaRPr lang="en-US" sz="1150" dirty="0"/>
          </a:p>
        </p:txBody>
      </p:sp>
      <p:sp>
        <p:nvSpPr>
          <p:cNvPr id="22" name="Text 17"/>
          <p:cNvSpPr/>
          <p:nvPr/>
        </p:nvSpPr>
        <p:spPr>
          <a:xfrm>
            <a:off x="6309360" y="3703320"/>
            <a:ext cx="2331720" cy="822960"/>
          </a:xfrm>
          <a:prstGeom prst="rect">
            <a:avLst/>
          </a:prstGeom>
          <a:noFill/>
          <a:ln>
            <a:noFill/>
          </a:ln>
        </p:spPr>
        <p:txBody>
          <a:bodyPr wrap="square" lIns="0" tIns="0" rIns="0" bIns="0" rtlCol="0" anchor="ctr"/>
          <a:lstStyle/>
          <a:p>
            <a:pPr indent="0" marL="0">
              <a:buNone/>
            </a:pPr>
            <a:r>
              <a:rPr lang="en-US" sz="1050" i="1" dirty="0">
                <a:solidFill>
                  <a:srgbClr val="6B7280"/>
                </a:solidFill>
                <a:latin typeface="Calibri" pitchFamily="34" charset="0"/>
                <a:ea typeface="Calibri" pitchFamily="34" charset="-122"/>
                <a:cs typeface="Calibri" pitchFamily="34" charset="-120"/>
              </a:rPr>
              <a:t>Pasture-raised when possible. Three to six per day is normal on this protocol.</a:t>
            </a:r>
            <a:endParaRPr lang="en-US" sz="1050" dirty="0"/>
          </a:p>
        </p:txBody>
      </p:sp>
      <p:sp>
        <p:nvSpPr>
          <p:cNvPr id="23" name="Shape 18"/>
          <p:cNvSpPr/>
          <p:nvPr/>
        </p:nvSpPr>
        <p:spPr>
          <a:xfrm>
            <a:off x="457200" y="4754880"/>
            <a:ext cx="8229600" cy="0"/>
          </a:xfrm>
          <a:prstGeom prst="line">
            <a:avLst/>
          </a:prstGeom>
          <a:noFill/>
          <a:ln w="9525">
            <a:solidFill>
              <a:srgbClr val="D6D3D1"/>
            </a:solidFill>
            <a:prstDash val="solid"/>
          </a:ln>
        </p:spPr>
      </p:sp>
      <p:sp>
        <p:nvSpPr>
          <p:cNvPr id="24" name="Text 19"/>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SALT &amp; WATER</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12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Salt and water — the only things that aren't food.</a:t>
            </a:r>
            <a:endParaRPr lang="en-US" sz="3000" dirty="0"/>
          </a:p>
        </p:txBody>
      </p:sp>
      <p:sp>
        <p:nvSpPr>
          <p:cNvPr id="5" name="Text 3"/>
          <p:cNvSpPr/>
          <p:nvPr/>
        </p:nvSpPr>
        <p:spPr>
          <a:xfrm>
            <a:off x="457200" y="1828800"/>
            <a:ext cx="8229600" cy="868680"/>
          </a:xfrm>
          <a:prstGeom prst="rect">
            <a:avLst/>
          </a:prstGeom>
          <a:noFill/>
          <a:ln>
            <a:noFill/>
          </a:ln>
        </p:spPr>
        <p:txBody>
          <a:bodyPr wrap="square" lIns="0" tIns="0" rIns="0" bIns="0" rtlCol="0" anchor="ctr"/>
          <a:lstStyle/>
          <a:p>
            <a:pPr indent="0" marL="0">
              <a:buNone/>
            </a:pPr>
            <a:r>
              <a:rPr lang="en-US" sz="1300" dirty="0">
                <a:solidFill>
                  <a:srgbClr val="374151"/>
                </a:solidFill>
                <a:latin typeface="Calibri" pitchFamily="34" charset="0"/>
                <a:ea typeface="Calibri" pitchFamily="34" charset="-122"/>
                <a:cs typeface="Calibri" pitchFamily="34" charset="-120"/>
              </a:rPr>
              <a:t>When the carbs come out, insulin drops, and the kidneys flush sodium and water. Replacing sodium is the single fastest way to clear adaptation symptoms. No electrolyte powders, no Gatorade — just real salt and water.</a:t>
            </a:r>
            <a:endParaRPr lang="en-US" sz="1300" dirty="0"/>
          </a:p>
        </p:txBody>
      </p:sp>
      <p:sp>
        <p:nvSpPr>
          <p:cNvPr id="6" name="Shape 4"/>
          <p:cNvSpPr/>
          <p:nvPr/>
        </p:nvSpPr>
        <p:spPr>
          <a:xfrm>
            <a:off x="457200" y="2788920"/>
            <a:ext cx="4023360" cy="1737360"/>
          </a:xfrm>
          <a:prstGeom prst="rect">
            <a:avLst/>
          </a:prstGeom>
          <a:solidFill>
            <a:srgbClr val="FFFFFF"/>
          </a:solidFill>
          <a:ln>
            <a:noFill/>
          </a:ln>
        </p:spPr>
      </p:sp>
      <p:sp>
        <p:nvSpPr>
          <p:cNvPr id="7" name="Shape 5"/>
          <p:cNvSpPr/>
          <p:nvPr/>
        </p:nvSpPr>
        <p:spPr>
          <a:xfrm>
            <a:off x="457200" y="2788920"/>
            <a:ext cx="54864" cy="1737360"/>
          </a:xfrm>
          <a:prstGeom prst="rect">
            <a:avLst/>
          </a:prstGeom>
          <a:solidFill>
            <a:srgbClr val="9A3412"/>
          </a:solidFill>
          <a:ln>
            <a:noFill/>
          </a:ln>
        </p:spPr>
      </p:sp>
      <p:pic>
        <p:nvPicPr>
          <p:cNvPr id="8" name="Image 0" descr="preencoded.png">    </p:cNvPr>
          <p:cNvPicPr>
            <a:picLocks noChangeAspect="1"/>
          </p:cNvPicPr>
          <p:nvPr/>
        </p:nvPicPr>
        <p:blipFill>
          <a:blip r:embed="rId1"/>
          <a:stretch>
            <a:fillRect/>
          </a:stretch>
        </p:blipFill>
        <p:spPr>
          <a:xfrm>
            <a:off x="640080" y="2926080"/>
            <a:ext cx="365760" cy="365760"/>
          </a:xfrm>
          <a:prstGeom prst="rect">
            <a:avLst/>
          </a:prstGeom>
        </p:spPr>
      </p:pic>
      <p:sp>
        <p:nvSpPr>
          <p:cNvPr id="9" name="Text 6"/>
          <p:cNvSpPr/>
          <p:nvPr/>
        </p:nvSpPr>
        <p:spPr>
          <a:xfrm>
            <a:off x="1097280" y="2944368"/>
            <a:ext cx="2743200" cy="274320"/>
          </a:xfrm>
          <a:prstGeom prst="rect">
            <a:avLst/>
          </a:prstGeom>
          <a:noFill/>
          <a:ln>
            <a:noFill/>
          </a:ln>
        </p:spPr>
        <p:txBody>
          <a:bodyPr wrap="square" lIns="0" tIns="0" rIns="0" bIns="0" rtlCol="0" anchor="ctr"/>
          <a:lstStyle/>
          <a:p>
            <a:pPr indent="0" marL="0">
              <a:buNone/>
            </a:pPr>
            <a:r>
              <a:rPr lang="en-US" sz="1100" b="1" spc="400" kern="0" dirty="0">
                <a:solidFill>
                  <a:srgbClr val="9A3412"/>
                </a:solidFill>
                <a:latin typeface="Calibri" pitchFamily="34" charset="0"/>
                <a:ea typeface="Calibri" pitchFamily="34" charset="-122"/>
                <a:cs typeface="Calibri" pitchFamily="34" charset="-120"/>
              </a:rPr>
              <a:t>SALT</a:t>
            </a:r>
            <a:endParaRPr lang="en-US" sz="1100" dirty="0"/>
          </a:p>
        </p:txBody>
      </p:sp>
      <p:sp>
        <p:nvSpPr>
          <p:cNvPr id="10" name="Text 7"/>
          <p:cNvSpPr/>
          <p:nvPr/>
        </p:nvSpPr>
        <p:spPr>
          <a:xfrm>
            <a:off x="1097280" y="3200400"/>
            <a:ext cx="2743200" cy="27432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Real salt, generously.</a:t>
            </a:r>
            <a:endParaRPr lang="en-US" sz="1400" dirty="0"/>
          </a:p>
        </p:txBody>
      </p:sp>
      <p:sp>
        <p:nvSpPr>
          <p:cNvPr id="11" name="Text 8"/>
          <p:cNvSpPr/>
          <p:nvPr/>
        </p:nvSpPr>
        <p:spPr>
          <a:xfrm>
            <a:off x="640080" y="3566160"/>
            <a:ext cx="3657600" cy="91440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Salt your meat. Add a pinch to every glass of water. Aim for 5–7 g of sodium a day — that's 2 to 3 teaspoons of salt across the day. If you feel weak, salty, or dizzy: more salt.</a:t>
            </a:r>
            <a:endParaRPr lang="en-US" sz="1100" dirty="0"/>
          </a:p>
        </p:txBody>
      </p:sp>
      <p:sp>
        <p:nvSpPr>
          <p:cNvPr id="12" name="Shape 9"/>
          <p:cNvSpPr/>
          <p:nvPr/>
        </p:nvSpPr>
        <p:spPr>
          <a:xfrm>
            <a:off x="4663440" y="2788920"/>
            <a:ext cx="4023360" cy="1737360"/>
          </a:xfrm>
          <a:prstGeom prst="rect">
            <a:avLst/>
          </a:prstGeom>
          <a:solidFill>
            <a:srgbClr val="FFFFFF"/>
          </a:solidFill>
          <a:ln>
            <a:noFill/>
          </a:ln>
        </p:spPr>
      </p:sp>
      <p:sp>
        <p:nvSpPr>
          <p:cNvPr id="13" name="Shape 10"/>
          <p:cNvSpPr/>
          <p:nvPr/>
        </p:nvSpPr>
        <p:spPr>
          <a:xfrm>
            <a:off x="4663440" y="2788920"/>
            <a:ext cx="54864" cy="1737360"/>
          </a:xfrm>
          <a:prstGeom prst="rect">
            <a:avLst/>
          </a:prstGeom>
          <a:solidFill>
            <a:srgbClr val="9A3412"/>
          </a:solidFill>
          <a:ln>
            <a:noFill/>
          </a:ln>
        </p:spPr>
      </p:sp>
      <p:pic>
        <p:nvPicPr>
          <p:cNvPr id="14" name="Image 1" descr="preencoded.png">    </p:cNvPr>
          <p:cNvPicPr>
            <a:picLocks noChangeAspect="1"/>
          </p:cNvPicPr>
          <p:nvPr/>
        </p:nvPicPr>
        <p:blipFill>
          <a:blip r:embed="rId2"/>
          <a:stretch>
            <a:fillRect/>
          </a:stretch>
        </p:blipFill>
        <p:spPr>
          <a:xfrm>
            <a:off x="4846320" y="2926080"/>
            <a:ext cx="365760" cy="365760"/>
          </a:xfrm>
          <a:prstGeom prst="rect">
            <a:avLst/>
          </a:prstGeom>
        </p:spPr>
      </p:pic>
      <p:sp>
        <p:nvSpPr>
          <p:cNvPr id="15" name="Text 11"/>
          <p:cNvSpPr/>
          <p:nvPr/>
        </p:nvSpPr>
        <p:spPr>
          <a:xfrm>
            <a:off x="5303520" y="2944368"/>
            <a:ext cx="2743200" cy="274320"/>
          </a:xfrm>
          <a:prstGeom prst="rect">
            <a:avLst/>
          </a:prstGeom>
          <a:noFill/>
          <a:ln>
            <a:noFill/>
          </a:ln>
        </p:spPr>
        <p:txBody>
          <a:bodyPr wrap="square" lIns="0" tIns="0" rIns="0" bIns="0" rtlCol="0" anchor="ctr"/>
          <a:lstStyle/>
          <a:p>
            <a:pPr indent="0" marL="0">
              <a:buNone/>
            </a:pPr>
            <a:r>
              <a:rPr lang="en-US" sz="1100" b="1" spc="400" kern="0" dirty="0">
                <a:solidFill>
                  <a:srgbClr val="9A3412"/>
                </a:solidFill>
                <a:latin typeface="Calibri" pitchFamily="34" charset="0"/>
                <a:ea typeface="Calibri" pitchFamily="34" charset="-122"/>
                <a:cs typeface="Calibri" pitchFamily="34" charset="-120"/>
              </a:rPr>
              <a:t>WATER</a:t>
            </a:r>
            <a:endParaRPr lang="en-US" sz="1100" dirty="0"/>
          </a:p>
        </p:txBody>
      </p:sp>
      <p:sp>
        <p:nvSpPr>
          <p:cNvPr id="16" name="Text 12"/>
          <p:cNvSpPr/>
          <p:nvPr/>
        </p:nvSpPr>
        <p:spPr>
          <a:xfrm>
            <a:off x="5303520" y="3200400"/>
            <a:ext cx="2743200" cy="27432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To thirst. Don't force it.</a:t>
            </a:r>
            <a:endParaRPr lang="en-US" sz="1400" dirty="0"/>
          </a:p>
        </p:txBody>
      </p:sp>
      <p:sp>
        <p:nvSpPr>
          <p:cNvPr id="17" name="Text 13"/>
          <p:cNvSpPr/>
          <p:nvPr/>
        </p:nvSpPr>
        <p:spPr>
          <a:xfrm>
            <a:off x="4846320" y="3566160"/>
            <a:ext cx="3657600" cy="91440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Drink when you're dry. Over-drinking dilutes sodium and makes you feel worse. Plain water with a pinch of salt covers everything you need.</a:t>
            </a:r>
            <a:endParaRPr lang="en-US" sz="1100" dirty="0"/>
          </a:p>
        </p:txBody>
      </p:sp>
      <p:sp>
        <p:nvSpPr>
          <p:cNvPr id="18" name="Shape 14"/>
          <p:cNvSpPr/>
          <p:nvPr/>
        </p:nvSpPr>
        <p:spPr>
          <a:xfrm>
            <a:off x="457200" y="4754880"/>
            <a:ext cx="8229600" cy="0"/>
          </a:xfrm>
          <a:prstGeom prst="line">
            <a:avLst/>
          </a:prstGeom>
          <a:noFill/>
          <a:ln w="9525">
            <a:solidFill>
              <a:srgbClr val="D6D3D1"/>
            </a:solidFill>
            <a:prstDash val="solid"/>
          </a:ln>
        </p:spPr>
      </p:sp>
      <p:sp>
        <p:nvSpPr>
          <p:cNvPr id="19" name="Text 15"/>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REMOVE</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13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What's not on the plate for 30 days.</a:t>
            </a:r>
            <a:endParaRPr lang="en-US" sz="3000" dirty="0"/>
          </a:p>
        </p:txBody>
      </p:sp>
      <p:sp>
        <p:nvSpPr>
          <p:cNvPr id="5" name="Text 3"/>
          <p:cNvSpPr/>
          <p:nvPr/>
        </p:nvSpPr>
        <p:spPr>
          <a:xfrm>
            <a:off x="457200" y="1828800"/>
            <a:ext cx="8229600" cy="548640"/>
          </a:xfrm>
          <a:prstGeom prst="rect">
            <a:avLst/>
          </a:prstGeom>
          <a:noFill/>
          <a:ln>
            <a:noFill/>
          </a:ln>
        </p:spPr>
        <p:txBody>
          <a:bodyPr wrap="square" lIns="0" tIns="0" rIns="0" bIns="0" rtlCol="0" anchor="ctr"/>
          <a:lstStyle/>
          <a:p>
            <a:pPr indent="0" marL="0">
              <a:buNone/>
            </a:pPr>
            <a:r>
              <a:rPr lang="en-US" sz="1300" i="1" dirty="0">
                <a:solidFill>
                  <a:srgbClr val="374151"/>
                </a:solidFill>
                <a:latin typeface="Calibri" pitchFamily="34" charset="0"/>
                <a:ea typeface="Calibri" pitchFamily="34" charset="-122"/>
                <a:cs typeface="Calibri" pitchFamily="34" charset="-120"/>
              </a:rPr>
              <a:t>If it's not beef, butter, bacon, eggs, salt, or water — it's off. No exceptions. Strictness is what makes the protocol diagnostic and the results clean.</a:t>
            </a:r>
            <a:endParaRPr lang="en-US" sz="1300" dirty="0"/>
          </a:p>
        </p:txBody>
      </p:sp>
      <p:pic>
        <p:nvPicPr>
          <p:cNvPr id="6" name="Image 0" descr="preencoded.png">    </p:cNvPr>
          <p:cNvPicPr>
            <a:picLocks noChangeAspect="1"/>
          </p:cNvPicPr>
          <p:nvPr/>
        </p:nvPicPr>
        <p:blipFill>
          <a:blip r:embed="rId1"/>
          <a:stretch>
            <a:fillRect/>
          </a:stretch>
        </p:blipFill>
        <p:spPr>
          <a:xfrm>
            <a:off x="457200" y="2642616"/>
            <a:ext cx="256032" cy="256032"/>
          </a:xfrm>
          <a:prstGeom prst="rect">
            <a:avLst/>
          </a:prstGeom>
        </p:spPr>
      </p:pic>
      <p:sp>
        <p:nvSpPr>
          <p:cNvPr id="7" name="Text 4"/>
          <p:cNvSpPr/>
          <p:nvPr/>
        </p:nvSpPr>
        <p:spPr>
          <a:xfrm>
            <a:off x="868680" y="2606040"/>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Other meats</a:t>
            </a:r>
            <a:endParaRPr lang="en-US" sz="1300" dirty="0"/>
          </a:p>
        </p:txBody>
      </p:sp>
      <p:sp>
        <p:nvSpPr>
          <p:cNvPr id="8" name="Text 5"/>
          <p:cNvSpPr/>
          <p:nvPr/>
        </p:nvSpPr>
        <p:spPr>
          <a:xfrm>
            <a:off x="868680" y="2880360"/>
            <a:ext cx="3657600" cy="365760"/>
          </a:xfrm>
          <a:prstGeom prst="rect">
            <a:avLst/>
          </a:prstGeom>
          <a:noFill/>
          <a:ln>
            <a:noFill/>
          </a:ln>
        </p:spPr>
        <p:txBody>
          <a:bodyPr wrap="square" lIns="0" tIns="0" rIns="0" bIns="0" rtlCol="0" anchor="ctr"/>
          <a:lstStyle/>
          <a:p>
            <a:pPr indent="0" marL="0">
              <a:buNone/>
            </a:pPr>
            <a:r>
              <a:rPr lang="en-US" sz="1100" dirty="0">
                <a:solidFill>
                  <a:srgbClr val="6B7280"/>
                </a:solidFill>
                <a:latin typeface="Calibri" pitchFamily="34" charset="0"/>
                <a:ea typeface="Calibri" pitchFamily="34" charset="-122"/>
                <a:cs typeface="Calibri" pitchFamily="34" charset="-120"/>
              </a:rPr>
              <a:t>No chicken, pork (other than bacon), lamb, fish, or game.</a:t>
            </a:r>
            <a:endParaRPr lang="en-US" sz="1100" dirty="0"/>
          </a:p>
        </p:txBody>
      </p:sp>
      <p:pic>
        <p:nvPicPr>
          <p:cNvPr id="9" name="Image 1" descr="preencoded.png">    </p:cNvPr>
          <p:cNvPicPr>
            <a:picLocks noChangeAspect="1"/>
          </p:cNvPicPr>
          <p:nvPr/>
        </p:nvPicPr>
        <p:blipFill>
          <a:blip r:embed="rId2"/>
          <a:stretch>
            <a:fillRect/>
          </a:stretch>
        </p:blipFill>
        <p:spPr>
          <a:xfrm>
            <a:off x="4663440" y="2642616"/>
            <a:ext cx="256032" cy="256032"/>
          </a:xfrm>
          <a:prstGeom prst="rect">
            <a:avLst/>
          </a:prstGeom>
        </p:spPr>
      </p:pic>
      <p:sp>
        <p:nvSpPr>
          <p:cNvPr id="10" name="Text 6"/>
          <p:cNvSpPr/>
          <p:nvPr/>
        </p:nvSpPr>
        <p:spPr>
          <a:xfrm>
            <a:off x="5074920" y="2606040"/>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Other dairy</a:t>
            </a:r>
            <a:endParaRPr lang="en-US" sz="1300" dirty="0"/>
          </a:p>
        </p:txBody>
      </p:sp>
      <p:sp>
        <p:nvSpPr>
          <p:cNvPr id="11" name="Text 7"/>
          <p:cNvSpPr/>
          <p:nvPr/>
        </p:nvSpPr>
        <p:spPr>
          <a:xfrm>
            <a:off x="5074920" y="2880360"/>
            <a:ext cx="3657600" cy="365760"/>
          </a:xfrm>
          <a:prstGeom prst="rect">
            <a:avLst/>
          </a:prstGeom>
          <a:noFill/>
          <a:ln>
            <a:noFill/>
          </a:ln>
        </p:spPr>
        <p:txBody>
          <a:bodyPr wrap="square" lIns="0" tIns="0" rIns="0" bIns="0" rtlCol="0" anchor="ctr"/>
          <a:lstStyle/>
          <a:p>
            <a:pPr indent="0" marL="0">
              <a:buNone/>
            </a:pPr>
            <a:r>
              <a:rPr lang="en-US" sz="1100" dirty="0">
                <a:solidFill>
                  <a:srgbClr val="6B7280"/>
                </a:solidFill>
                <a:latin typeface="Calibri" pitchFamily="34" charset="0"/>
                <a:ea typeface="Calibri" pitchFamily="34" charset="-122"/>
                <a:cs typeface="Calibri" pitchFamily="34" charset="-120"/>
              </a:rPr>
              <a:t>No milk, cream, yogurt, cheese — even hard cheese.</a:t>
            </a:r>
            <a:endParaRPr lang="en-US" sz="1100" dirty="0"/>
          </a:p>
        </p:txBody>
      </p:sp>
      <p:pic>
        <p:nvPicPr>
          <p:cNvPr id="12" name="Image 2" descr="preencoded.png">    </p:cNvPr>
          <p:cNvPicPr>
            <a:picLocks noChangeAspect="1"/>
          </p:cNvPicPr>
          <p:nvPr/>
        </p:nvPicPr>
        <p:blipFill>
          <a:blip r:embed="rId3"/>
          <a:stretch>
            <a:fillRect/>
          </a:stretch>
        </p:blipFill>
        <p:spPr>
          <a:xfrm>
            <a:off x="457200" y="3355848"/>
            <a:ext cx="256032" cy="256032"/>
          </a:xfrm>
          <a:prstGeom prst="rect">
            <a:avLst/>
          </a:prstGeom>
        </p:spPr>
      </p:pic>
      <p:sp>
        <p:nvSpPr>
          <p:cNvPr id="13" name="Text 8"/>
          <p:cNvSpPr/>
          <p:nvPr/>
        </p:nvSpPr>
        <p:spPr>
          <a:xfrm>
            <a:off x="868680" y="3319272"/>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Plants of any kind</a:t>
            </a:r>
            <a:endParaRPr lang="en-US" sz="1300" dirty="0"/>
          </a:p>
        </p:txBody>
      </p:sp>
      <p:sp>
        <p:nvSpPr>
          <p:cNvPr id="14" name="Text 9"/>
          <p:cNvSpPr/>
          <p:nvPr/>
        </p:nvSpPr>
        <p:spPr>
          <a:xfrm>
            <a:off x="868680" y="3593592"/>
            <a:ext cx="3657600" cy="365760"/>
          </a:xfrm>
          <a:prstGeom prst="rect">
            <a:avLst/>
          </a:prstGeom>
          <a:noFill/>
          <a:ln>
            <a:noFill/>
          </a:ln>
        </p:spPr>
        <p:txBody>
          <a:bodyPr wrap="square" lIns="0" tIns="0" rIns="0" bIns="0" rtlCol="0" anchor="ctr"/>
          <a:lstStyle/>
          <a:p>
            <a:pPr indent="0" marL="0">
              <a:buNone/>
            </a:pPr>
            <a:r>
              <a:rPr lang="en-US" sz="1100" dirty="0">
                <a:solidFill>
                  <a:srgbClr val="6B7280"/>
                </a:solidFill>
                <a:latin typeface="Calibri" pitchFamily="34" charset="0"/>
                <a:ea typeface="Calibri" pitchFamily="34" charset="-122"/>
                <a:cs typeface="Calibri" pitchFamily="34" charset="-120"/>
              </a:rPr>
              <a:t>No vegetables, fruit, herbs, spices, or plant oils.</a:t>
            </a:r>
            <a:endParaRPr lang="en-US" sz="1100" dirty="0"/>
          </a:p>
        </p:txBody>
      </p:sp>
      <p:pic>
        <p:nvPicPr>
          <p:cNvPr id="15" name="Image 3" descr="preencoded.png">    </p:cNvPr>
          <p:cNvPicPr>
            <a:picLocks noChangeAspect="1"/>
          </p:cNvPicPr>
          <p:nvPr/>
        </p:nvPicPr>
        <p:blipFill>
          <a:blip r:embed="rId4"/>
          <a:stretch>
            <a:fillRect/>
          </a:stretch>
        </p:blipFill>
        <p:spPr>
          <a:xfrm>
            <a:off x="4663440" y="3355848"/>
            <a:ext cx="256032" cy="256032"/>
          </a:xfrm>
          <a:prstGeom prst="rect">
            <a:avLst/>
          </a:prstGeom>
        </p:spPr>
      </p:pic>
      <p:sp>
        <p:nvSpPr>
          <p:cNvPr id="16" name="Text 10"/>
          <p:cNvSpPr/>
          <p:nvPr/>
        </p:nvSpPr>
        <p:spPr>
          <a:xfrm>
            <a:off x="5074920" y="3319272"/>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Sweeteners</a:t>
            </a:r>
            <a:endParaRPr lang="en-US" sz="1300" dirty="0"/>
          </a:p>
        </p:txBody>
      </p:sp>
      <p:sp>
        <p:nvSpPr>
          <p:cNvPr id="17" name="Text 11"/>
          <p:cNvSpPr/>
          <p:nvPr/>
        </p:nvSpPr>
        <p:spPr>
          <a:xfrm>
            <a:off x="5074920" y="3593592"/>
            <a:ext cx="3657600" cy="365760"/>
          </a:xfrm>
          <a:prstGeom prst="rect">
            <a:avLst/>
          </a:prstGeom>
          <a:noFill/>
          <a:ln>
            <a:noFill/>
          </a:ln>
        </p:spPr>
        <p:txBody>
          <a:bodyPr wrap="square" lIns="0" tIns="0" rIns="0" bIns="0" rtlCol="0" anchor="ctr"/>
          <a:lstStyle/>
          <a:p>
            <a:pPr indent="0" marL="0">
              <a:buNone/>
            </a:pPr>
            <a:r>
              <a:rPr lang="en-US" sz="1100" dirty="0">
                <a:solidFill>
                  <a:srgbClr val="6B7280"/>
                </a:solidFill>
                <a:latin typeface="Calibri" pitchFamily="34" charset="0"/>
                <a:ea typeface="Calibri" pitchFamily="34" charset="-122"/>
                <a:cs typeface="Calibri" pitchFamily="34" charset="-120"/>
              </a:rPr>
              <a:t>No sugar, honey, stevia, monk fruit, or 'natural' alternatives.</a:t>
            </a:r>
            <a:endParaRPr lang="en-US" sz="1100" dirty="0"/>
          </a:p>
        </p:txBody>
      </p:sp>
      <p:pic>
        <p:nvPicPr>
          <p:cNvPr id="18" name="Image 4" descr="preencoded.png">    </p:cNvPr>
          <p:cNvPicPr>
            <a:picLocks noChangeAspect="1"/>
          </p:cNvPicPr>
          <p:nvPr/>
        </p:nvPicPr>
        <p:blipFill>
          <a:blip r:embed="rId5"/>
          <a:stretch>
            <a:fillRect/>
          </a:stretch>
        </p:blipFill>
        <p:spPr>
          <a:xfrm>
            <a:off x="457200" y="4069080"/>
            <a:ext cx="256032" cy="256032"/>
          </a:xfrm>
          <a:prstGeom prst="rect">
            <a:avLst/>
          </a:prstGeom>
        </p:spPr>
      </p:pic>
      <p:sp>
        <p:nvSpPr>
          <p:cNvPr id="19" name="Text 12"/>
          <p:cNvSpPr/>
          <p:nvPr/>
        </p:nvSpPr>
        <p:spPr>
          <a:xfrm>
            <a:off x="868680" y="4032504"/>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Beverages</a:t>
            </a:r>
            <a:endParaRPr lang="en-US" sz="1300" dirty="0"/>
          </a:p>
        </p:txBody>
      </p:sp>
      <p:sp>
        <p:nvSpPr>
          <p:cNvPr id="20" name="Text 13"/>
          <p:cNvSpPr/>
          <p:nvPr/>
        </p:nvSpPr>
        <p:spPr>
          <a:xfrm>
            <a:off x="868680" y="4306824"/>
            <a:ext cx="3657600" cy="365760"/>
          </a:xfrm>
          <a:prstGeom prst="rect">
            <a:avLst/>
          </a:prstGeom>
          <a:noFill/>
          <a:ln>
            <a:noFill/>
          </a:ln>
        </p:spPr>
        <p:txBody>
          <a:bodyPr wrap="square" lIns="0" tIns="0" rIns="0" bIns="0" rtlCol="0" anchor="ctr"/>
          <a:lstStyle/>
          <a:p>
            <a:pPr indent="0" marL="0">
              <a:buNone/>
            </a:pPr>
            <a:r>
              <a:rPr lang="en-US" sz="1100" dirty="0">
                <a:solidFill>
                  <a:srgbClr val="6B7280"/>
                </a:solidFill>
                <a:latin typeface="Calibri" pitchFamily="34" charset="0"/>
                <a:ea typeface="Calibri" pitchFamily="34" charset="-122"/>
                <a:cs typeface="Calibri" pitchFamily="34" charset="-120"/>
              </a:rPr>
              <a:t>No coffee, tea, alcohol, soda, juice, or broth. Water only.</a:t>
            </a:r>
            <a:endParaRPr lang="en-US" sz="1100" dirty="0"/>
          </a:p>
        </p:txBody>
      </p:sp>
      <p:pic>
        <p:nvPicPr>
          <p:cNvPr id="21" name="Image 5" descr="preencoded.png">    </p:cNvPr>
          <p:cNvPicPr>
            <a:picLocks noChangeAspect="1"/>
          </p:cNvPicPr>
          <p:nvPr/>
        </p:nvPicPr>
        <p:blipFill>
          <a:blip r:embed="rId6"/>
          <a:stretch>
            <a:fillRect/>
          </a:stretch>
        </p:blipFill>
        <p:spPr>
          <a:xfrm>
            <a:off x="4663440" y="4069080"/>
            <a:ext cx="256032" cy="256032"/>
          </a:xfrm>
          <a:prstGeom prst="rect">
            <a:avLst/>
          </a:prstGeom>
        </p:spPr>
      </p:pic>
      <p:sp>
        <p:nvSpPr>
          <p:cNvPr id="22" name="Text 14"/>
          <p:cNvSpPr/>
          <p:nvPr/>
        </p:nvSpPr>
        <p:spPr>
          <a:xfrm>
            <a:off x="5074920" y="4032504"/>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Condiments</a:t>
            </a:r>
            <a:endParaRPr lang="en-US" sz="1300" dirty="0"/>
          </a:p>
        </p:txBody>
      </p:sp>
      <p:sp>
        <p:nvSpPr>
          <p:cNvPr id="23" name="Text 15"/>
          <p:cNvSpPr/>
          <p:nvPr/>
        </p:nvSpPr>
        <p:spPr>
          <a:xfrm>
            <a:off x="5074920" y="4306824"/>
            <a:ext cx="3657600" cy="365760"/>
          </a:xfrm>
          <a:prstGeom prst="rect">
            <a:avLst/>
          </a:prstGeom>
          <a:noFill/>
          <a:ln>
            <a:noFill/>
          </a:ln>
        </p:spPr>
        <p:txBody>
          <a:bodyPr wrap="square" lIns="0" tIns="0" rIns="0" bIns="0" rtlCol="0" anchor="ctr"/>
          <a:lstStyle/>
          <a:p>
            <a:pPr indent="0" marL="0">
              <a:buNone/>
            </a:pPr>
            <a:r>
              <a:rPr lang="en-US" sz="1100" dirty="0">
                <a:solidFill>
                  <a:srgbClr val="6B7280"/>
                </a:solidFill>
                <a:latin typeface="Calibri" pitchFamily="34" charset="0"/>
                <a:ea typeface="Calibri" pitchFamily="34" charset="-122"/>
                <a:cs typeface="Calibri" pitchFamily="34" charset="-120"/>
              </a:rPr>
              <a:t>No sauces, marinades, vinegars, mustard, or hot sauce. Salt only.</a:t>
            </a:r>
            <a:endParaRPr lang="en-US" sz="1100" dirty="0"/>
          </a:p>
        </p:txBody>
      </p:sp>
      <p:sp>
        <p:nvSpPr>
          <p:cNvPr id="24" name="Shape 16"/>
          <p:cNvSpPr/>
          <p:nvPr/>
        </p:nvSpPr>
        <p:spPr>
          <a:xfrm>
            <a:off x="457200" y="4754880"/>
            <a:ext cx="8229600" cy="0"/>
          </a:xfrm>
          <a:prstGeom prst="line">
            <a:avLst/>
          </a:prstGeom>
          <a:noFill/>
          <a:ln w="9525">
            <a:solidFill>
              <a:srgbClr val="D6D3D1"/>
            </a:solidFill>
            <a:prstDash val="solid"/>
          </a:ln>
        </p:spPr>
      </p:sp>
      <p:sp>
        <p:nvSpPr>
          <p:cNvPr id="25" name="Text 17"/>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MACROS</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14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Fat to protein — the only ratio that matters.</a:t>
            </a:r>
            <a:endParaRPr lang="en-US" sz="3000" dirty="0"/>
          </a:p>
        </p:txBody>
      </p:sp>
      <p:sp>
        <p:nvSpPr>
          <p:cNvPr id="5" name="Text 3"/>
          <p:cNvSpPr/>
          <p:nvPr/>
        </p:nvSpPr>
        <p:spPr>
          <a:xfrm>
            <a:off x="457200" y="1920240"/>
            <a:ext cx="4114800" cy="960120"/>
          </a:xfrm>
          <a:prstGeom prst="rect">
            <a:avLst/>
          </a:prstGeom>
          <a:noFill/>
          <a:ln>
            <a:noFill/>
          </a:ln>
        </p:spPr>
        <p:txBody>
          <a:bodyPr wrap="square" lIns="0" tIns="0" rIns="0" bIns="0" rtlCol="0" anchor="ctr"/>
          <a:lstStyle/>
          <a:p>
            <a:pPr indent="0" marL="0">
              <a:buNone/>
            </a:pPr>
            <a:r>
              <a:rPr lang="en-US" sz="5600" b="1" dirty="0">
                <a:solidFill>
                  <a:srgbClr val="9A3412"/>
                </a:solidFill>
                <a:latin typeface="Georgia" pitchFamily="34" charset="0"/>
                <a:ea typeface="Georgia" pitchFamily="34" charset="-122"/>
                <a:cs typeface="Georgia" pitchFamily="34" charset="-120"/>
              </a:rPr>
              <a:t>70 / 30</a:t>
            </a:r>
            <a:endParaRPr lang="en-US" sz="5600" dirty="0"/>
          </a:p>
        </p:txBody>
      </p:sp>
      <p:sp>
        <p:nvSpPr>
          <p:cNvPr id="6" name="Text 4"/>
          <p:cNvSpPr/>
          <p:nvPr/>
        </p:nvSpPr>
        <p:spPr>
          <a:xfrm>
            <a:off x="457200" y="2907792"/>
            <a:ext cx="4114800" cy="292608"/>
          </a:xfrm>
          <a:prstGeom prst="rect">
            <a:avLst/>
          </a:prstGeom>
          <a:noFill/>
          <a:ln>
            <a:noFill/>
          </a:ln>
        </p:spPr>
        <p:txBody>
          <a:bodyPr wrap="square" lIns="0" tIns="0" rIns="0" bIns="0" rtlCol="0" anchor="ctr"/>
          <a:lstStyle/>
          <a:p>
            <a:pPr indent="0" marL="0">
              <a:buNone/>
            </a:pPr>
            <a:r>
              <a:rPr lang="en-US" sz="1100" i="1" dirty="0">
                <a:solidFill>
                  <a:srgbClr val="6B7280"/>
                </a:solidFill>
                <a:latin typeface="Calibri" pitchFamily="34" charset="0"/>
                <a:ea typeface="Calibri" pitchFamily="34" charset="-122"/>
                <a:cs typeface="Calibri" pitchFamily="34" charset="-120"/>
              </a:rPr>
              <a:t>calories from fat   /   calories from protein</a:t>
            </a:r>
            <a:endParaRPr lang="en-US" sz="1100" dirty="0"/>
          </a:p>
        </p:txBody>
      </p:sp>
      <p:sp>
        <p:nvSpPr>
          <p:cNvPr id="7" name="Text 5"/>
          <p:cNvSpPr/>
          <p:nvPr/>
        </p:nvSpPr>
        <p:spPr>
          <a:xfrm>
            <a:off x="457200" y="3337560"/>
            <a:ext cx="4114800" cy="1143000"/>
          </a:xfrm>
          <a:prstGeom prst="rect">
            <a:avLst/>
          </a:prstGeom>
          <a:noFill/>
          <a:ln>
            <a:noFill/>
          </a:ln>
        </p:spPr>
        <p:txBody>
          <a:bodyPr wrap="square" lIns="0" tIns="0" rIns="0" bIns="0" rtlCol="0" anchor="ctr"/>
          <a:lstStyle/>
          <a:p>
            <a:pPr indent="0" marL="0">
              <a:buNone/>
            </a:pPr>
            <a:r>
              <a:rPr lang="en-US" sz="1200" dirty="0">
                <a:solidFill>
                  <a:srgbClr val="374151"/>
                </a:solidFill>
                <a:latin typeface="Calibri" pitchFamily="34" charset="0"/>
                <a:ea typeface="Calibri" pitchFamily="34" charset="-122"/>
                <a:cs typeface="Calibri" pitchFamily="34" charset="-120"/>
              </a:rPr>
              <a:t>On a calorie basis, most people land near 70 % fat and 30 % protein. By weight on the plate, that's roughly equal grams of fat and protein.</a:t>
            </a:r>
            <a:endParaRPr lang="en-US" sz="1200" dirty="0"/>
          </a:p>
        </p:txBody>
      </p:sp>
      <p:sp>
        <p:nvSpPr>
          <p:cNvPr id="8" name="Shape 6"/>
          <p:cNvSpPr/>
          <p:nvPr/>
        </p:nvSpPr>
        <p:spPr>
          <a:xfrm>
            <a:off x="5029200" y="1874520"/>
            <a:ext cx="3657600" cy="2697480"/>
          </a:xfrm>
          <a:prstGeom prst="rect">
            <a:avLst/>
          </a:prstGeom>
          <a:solidFill>
            <a:srgbClr val="FFFFFF"/>
          </a:solidFill>
          <a:ln>
            <a:noFill/>
          </a:ln>
        </p:spPr>
      </p:sp>
      <p:sp>
        <p:nvSpPr>
          <p:cNvPr id="9" name="Shape 7"/>
          <p:cNvSpPr/>
          <p:nvPr/>
        </p:nvSpPr>
        <p:spPr>
          <a:xfrm>
            <a:off x="5029200" y="1874520"/>
            <a:ext cx="54864" cy="2697480"/>
          </a:xfrm>
          <a:prstGeom prst="rect">
            <a:avLst/>
          </a:prstGeom>
          <a:solidFill>
            <a:srgbClr val="9A3412"/>
          </a:solidFill>
          <a:ln>
            <a:noFill/>
          </a:ln>
        </p:spPr>
      </p:sp>
      <p:sp>
        <p:nvSpPr>
          <p:cNvPr id="10" name="Text 8"/>
          <p:cNvSpPr/>
          <p:nvPr/>
        </p:nvSpPr>
        <p:spPr>
          <a:xfrm>
            <a:off x="5212080" y="1965960"/>
            <a:ext cx="338328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HOW TO HIT IT</a:t>
            </a:r>
            <a:endParaRPr lang="en-US" sz="1000" dirty="0"/>
          </a:p>
        </p:txBody>
      </p:sp>
      <p:sp>
        <p:nvSpPr>
          <p:cNvPr id="11" name="Text 9"/>
          <p:cNvSpPr/>
          <p:nvPr/>
        </p:nvSpPr>
        <p:spPr>
          <a:xfrm>
            <a:off x="5212080" y="2286000"/>
            <a:ext cx="3383280" cy="2240280"/>
          </a:xfrm>
          <a:prstGeom prst="rect">
            <a:avLst/>
          </a:prstGeom>
          <a:noFill/>
          <a:ln>
            <a:noFill/>
          </a:ln>
        </p:spPr>
        <p:txBody>
          <a:bodyPr wrap="square" lIns="0" tIns="0" rIns="0" bIns="0" rtlCol="0" anchor="ctr"/>
          <a:lstStyle/>
          <a:p>
            <a:pPr marL="342900" indent="-342900">
              <a:spcAft>
                <a:spcPts val="400"/>
              </a:spcAft>
              <a:buSzPct val="100000"/>
              <a:buChar char="•"/>
            </a:pPr>
            <a:r>
              <a:rPr lang="en-US" sz="1150" dirty="0">
                <a:solidFill>
                  <a:srgbClr val="374151"/>
                </a:solidFill>
                <a:latin typeface="Calibri" pitchFamily="34" charset="0"/>
                <a:ea typeface="Calibri" pitchFamily="34" charset="-122"/>
                <a:cs typeface="Calibri" pitchFamily="34" charset="-120"/>
              </a:rPr>
              <a:t>Pick fattier cuts: ribeye, chuck, 80/20 mince.</a:t>
            </a:r>
            <a:endParaRPr lang="en-US" sz="1150" dirty="0"/>
          </a:p>
          <a:p>
            <a:pPr marL="342900" indent="-342900">
              <a:spcAft>
                <a:spcPts val="400"/>
              </a:spcAft>
              <a:buSzPct val="100000"/>
              <a:buChar char="•"/>
            </a:pPr>
            <a:r>
              <a:rPr lang="en-US" sz="1150" dirty="0">
                <a:solidFill>
                  <a:srgbClr val="374151"/>
                </a:solidFill>
                <a:latin typeface="Calibri" pitchFamily="34" charset="0"/>
                <a:ea typeface="Calibri" pitchFamily="34" charset="-122"/>
                <a:cs typeface="Calibri" pitchFamily="34" charset="-120"/>
              </a:rPr>
              <a:t>Add a slab of butter on top of every steak.</a:t>
            </a:r>
            <a:endParaRPr lang="en-US" sz="1150" dirty="0"/>
          </a:p>
          <a:p>
            <a:pPr marL="342900" indent="-342900">
              <a:spcAft>
                <a:spcPts val="400"/>
              </a:spcAft>
              <a:buSzPct val="100000"/>
              <a:buChar char="•"/>
            </a:pPr>
            <a:r>
              <a:rPr lang="en-US" sz="1150" dirty="0">
                <a:solidFill>
                  <a:srgbClr val="374151"/>
                </a:solidFill>
                <a:latin typeface="Calibri" pitchFamily="34" charset="0"/>
                <a:ea typeface="Calibri" pitchFamily="34" charset="-122"/>
                <a:cs typeface="Calibri" pitchFamily="34" charset="-120"/>
              </a:rPr>
              <a:t>Cook eggs in butter or rendered bacon fat.</a:t>
            </a:r>
            <a:endParaRPr lang="en-US" sz="1150" dirty="0"/>
          </a:p>
          <a:p>
            <a:pPr marL="342900" indent="-342900">
              <a:spcAft>
                <a:spcPts val="400"/>
              </a:spcAft>
              <a:buSzPct val="100000"/>
              <a:buChar char="•"/>
            </a:pPr>
            <a:r>
              <a:rPr lang="en-US" sz="1150" dirty="0">
                <a:solidFill>
                  <a:srgbClr val="374151"/>
                </a:solidFill>
                <a:latin typeface="Calibri" pitchFamily="34" charset="0"/>
                <a:ea typeface="Calibri" pitchFamily="34" charset="-122"/>
                <a:cs typeface="Calibri" pitchFamily="34" charset="-120"/>
              </a:rPr>
              <a:t>Eat the fat on the steak — don't trim it.</a:t>
            </a:r>
            <a:endParaRPr lang="en-US" sz="1150" dirty="0"/>
          </a:p>
          <a:p>
            <a:pPr marL="342900" indent="-342900">
              <a:spcAft>
                <a:spcPts val="400"/>
              </a:spcAft>
              <a:buSzPct val="100000"/>
              <a:buChar char="•"/>
            </a:pPr>
            <a:r>
              <a:rPr lang="en-US" sz="1150" dirty="0">
                <a:solidFill>
                  <a:srgbClr val="374151"/>
                </a:solidFill>
                <a:latin typeface="Calibri" pitchFamily="34" charset="0"/>
                <a:ea typeface="Calibri" pitchFamily="34" charset="-122"/>
                <a:cs typeface="Calibri" pitchFamily="34" charset="-120"/>
              </a:rPr>
              <a:t>Hunger back in two hours? Fat was too low.</a:t>
            </a:r>
            <a:endParaRPr lang="en-US" sz="1150" dirty="0"/>
          </a:p>
        </p:txBody>
      </p:sp>
      <p:sp>
        <p:nvSpPr>
          <p:cNvPr id="12" name="Shape 10"/>
          <p:cNvSpPr/>
          <p:nvPr/>
        </p:nvSpPr>
        <p:spPr>
          <a:xfrm>
            <a:off x="457200" y="4754880"/>
            <a:ext cx="8229600" cy="0"/>
          </a:xfrm>
          <a:prstGeom prst="line">
            <a:avLst/>
          </a:prstGeom>
          <a:noFill/>
          <a:ln w="9525">
            <a:solidFill>
              <a:srgbClr val="D6D3D1"/>
            </a:solidFill>
            <a:prstDash val="solid"/>
          </a:ln>
        </p:spPr>
      </p:sp>
      <p:sp>
        <p:nvSpPr>
          <p:cNvPr id="13" name="Text 11"/>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A DAY ON THE PLATE</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15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What a normal day actually looks like.</a:t>
            </a:r>
            <a:endParaRPr lang="en-US" sz="3000" dirty="0"/>
          </a:p>
        </p:txBody>
      </p:sp>
      <p:sp>
        <p:nvSpPr>
          <p:cNvPr id="5" name="Shape 3"/>
          <p:cNvSpPr/>
          <p:nvPr/>
        </p:nvSpPr>
        <p:spPr>
          <a:xfrm>
            <a:off x="457200" y="1874520"/>
            <a:ext cx="8229600" cy="713232"/>
          </a:xfrm>
          <a:prstGeom prst="rect">
            <a:avLst/>
          </a:prstGeom>
          <a:solidFill>
            <a:srgbClr val="FFFFFF"/>
          </a:solidFill>
          <a:ln>
            <a:noFill/>
          </a:ln>
        </p:spPr>
      </p:sp>
      <p:sp>
        <p:nvSpPr>
          <p:cNvPr id="6" name="Shape 4"/>
          <p:cNvSpPr/>
          <p:nvPr/>
        </p:nvSpPr>
        <p:spPr>
          <a:xfrm>
            <a:off x="457200" y="1874520"/>
            <a:ext cx="54864" cy="713232"/>
          </a:xfrm>
          <a:prstGeom prst="rect">
            <a:avLst/>
          </a:prstGeom>
          <a:solidFill>
            <a:srgbClr val="9A3412"/>
          </a:solidFill>
          <a:ln>
            <a:noFill/>
          </a:ln>
        </p:spPr>
      </p:sp>
      <p:sp>
        <p:nvSpPr>
          <p:cNvPr id="7" name="Text 5"/>
          <p:cNvSpPr/>
          <p:nvPr/>
        </p:nvSpPr>
        <p:spPr>
          <a:xfrm>
            <a:off x="640080" y="1984248"/>
            <a:ext cx="1645920" cy="274320"/>
          </a:xfrm>
          <a:prstGeom prst="rect">
            <a:avLst/>
          </a:prstGeom>
          <a:noFill/>
          <a:ln>
            <a:noFill/>
          </a:ln>
        </p:spPr>
        <p:txBody>
          <a:bodyPr wrap="square" lIns="0" tIns="0" rIns="0" bIns="0" rtlCol="0" anchor="ctr"/>
          <a:lstStyle/>
          <a:p>
            <a:pPr indent="0" marL="0">
              <a:buNone/>
            </a:pPr>
            <a:r>
              <a:rPr lang="en-US" sz="1100" b="1" spc="400" kern="0" dirty="0">
                <a:solidFill>
                  <a:srgbClr val="9A3412"/>
                </a:solidFill>
                <a:latin typeface="Calibri" pitchFamily="34" charset="0"/>
                <a:ea typeface="Calibri" pitchFamily="34" charset="-122"/>
                <a:cs typeface="Calibri" pitchFamily="34" charset="-120"/>
              </a:rPr>
              <a:t>BREAKFAST</a:t>
            </a:r>
            <a:endParaRPr lang="en-US" sz="1100" dirty="0"/>
          </a:p>
        </p:txBody>
      </p:sp>
      <p:sp>
        <p:nvSpPr>
          <p:cNvPr id="8" name="Text 6"/>
          <p:cNvSpPr/>
          <p:nvPr/>
        </p:nvSpPr>
        <p:spPr>
          <a:xfrm>
            <a:off x="640080" y="2240280"/>
            <a:ext cx="1645920" cy="274320"/>
          </a:xfrm>
          <a:prstGeom prst="rect">
            <a:avLst/>
          </a:prstGeom>
          <a:noFill/>
          <a:ln>
            <a:noFill/>
          </a:ln>
        </p:spPr>
        <p:txBody>
          <a:bodyPr wrap="square" lIns="0" tIns="0" rIns="0" bIns="0" rtlCol="0" anchor="ctr"/>
          <a:lstStyle/>
          <a:p>
            <a:pPr indent="0" marL="0">
              <a:buNone/>
            </a:pPr>
            <a:r>
              <a:rPr lang="en-US" sz="1600" b="1" dirty="0">
                <a:solidFill>
                  <a:srgbClr val="1F2937"/>
                </a:solidFill>
                <a:latin typeface="Georgia" pitchFamily="34" charset="0"/>
                <a:ea typeface="Georgia" pitchFamily="34" charset="-122"/>
                <a:cs typeface="Georgia" pitchFamily="34" charset="-120"/>
              </a:rPr>
              <a:t>8:00</a:t>
            </a:r>
            <a:endParaRPr lang="en-US" sz="1600" dirty="0"/>
          </a:p>
        </p:txBody>
      </p:sp>
      <p:sp>
        <p:nvSpPr>
          <p:cNvPr id="9" name="Text 7"/>
          <p:cNvSpPr/>
          <p:nvPr/>
        </p:nvSpPr>
        <p:spPr>
          <a:xfrm>
            <a:off x="2377440" y="2057400"/>
            <a:ext cx="6126480" cy="411480"/>
          </a:xfrm>
          <a:prstGeom prst="rect">
            <a:avLst/>
          </a:prstGeom>
          <a:noFill/>
          <a:ln>
            <a:noFill/>
          </a:ln>
        </p:spPr>
        <p:txBody>
          <a:bodyPr wrap="square" lIns="0" tIns="0" rIns="0" bIns="0" rtlCol="0" anchor="ctr"/>
          <a:lstStyle/>
          <a:p>
            <a:pPr indent="0" marL="0">
              <a:buNone/>
            </a:pPr>
            <a:r>
              <a:rPr lang="en-US" sz="1300" dirty="0">
                <a:solidFill>
                  <a:srgbClr val="374151"/>
                </a:solidFill>
                <a:latin typeface="Calibri" pitchFamily="34" charset="0"/>
                <a:ea typeface="Calibri" pitchFamily="34" charset="-122"/>
                <a:cs typeface="Calibri" pitchFamily="34" charset="-120"/>
              </a:rPr>
              <a:t>4 eggs scrambled in butter  ·  4 strips of bacon</a:t>
            </a:r>
            <a:endParaRPr lang="en-US" sz="1300" dirty="0"/>
          </a:p>
        </p:txBody>
      </p:sp>
      <p:sp>
        <p:nvSpPr>
          <p:cNvPr id="10" name="Shape 8"/>
          <p:cNvSpPr/>
          <p:nvPr/>
        </p:nvSpPr>
        <p:spPr>
          <a:xfrm>
            <a:off x="457200" y="2715768"/>
            <a:ext cx="8229600" cy="713232"/>
          </a:xfrm>
          <a:prstGeom prst="rect">
            <a:avLst/>
          </a:prstGeom>
          <a:solidFill>
            <a:srgbClr val="FFFFFF"/>
          </a:solidFill>
          <a:ln>
            <a:noFill/>
          </a:ln>
        </p:spPr>
      </p:sp>
      <p:sp>
        <p:nvSpPr>
          <p:cNvPr id="11" name="Shape 9"/>
          <p:cNvSpPr/>
          <p:nvPr/>
        </p:nvSpPr>
        <p:spPr>
          <a:xfrm>
            <a:off x="457200" y="2715768"/>
            <a:ext cx="54864" cy="713232"/>
          </a:xfrm>
          <a:prstGeom prst="rect">
            <a:avLst/>
          </a:prstGeom>
          <a:solidFill>
            <a:srgbClr val="9A3412"/>
          </a:solidFill>
          <a:ln>
            <a:noFill/>
          </a:ln>
        </p:spPr>
      </p:sp>
      <p:sp>
        <p:nvSpPr>
          <p:cNvPr id="12" name="Text 10"/>
          <p:cNvSpPr/>
          <p:nvPr/>
        </p:nvSpPr>
        <p:spPr>
          <a:xfrm>
            <a:off x="640080" y="2825496"/>
            <a:ext cx="1645920" cy="274320"/>
          </a:xfrm>
          <a:prstGeom prst="rect">
            <a:avLst/>
          </a:prstGeom>
          <a:noFill/>
          <a:ln>
            <a:noFill/>
          </a:ln>
        </p:spPr>
        <p:txBody>
          <a:bodyPr wrap="square" lIns="0" tIns="0" rIns="0" bIns="0" rtlCol="0" anchor="ctr"/>
          <a:lstStyle/>
          <a:p>
            <a:pPr indent="0" marL="0">
              <a:buNone/>
            </a:pPr>
            <a:r>
              <a:rPr lang="en-US" sz="1100" b="1" spc="400" kern="0" dirty="0">
                <a:solidFill>
                  <a:srgbClr val="9A3412"/>
                </a:solidFill>
                <a:latin typeface="Calibri" pitchFamily="34" charset="0"/>
                <a:ea typeface="Calibri" pitchFamily="34" charset="-122"/>
                <a:cs typeface="Calibri" pitchFamily="34" charset="-120"/>
              </a:rPr>
              <a:t>LUNCH</a:t>
            </a:r>
            <a:endParaRPr lang="en-US" sz="1100" dirty="0"/>
          </a:p>
        </p:txBody>
      </p:sp>
      <p:sp>
        <p:nvSpPr>
          <p:cNvPr id="13" name="Text 11"/>
          <p:cNvSpPr/>
          <p:nvPr/>
        </p:nvSpPr>
        <p:spPr>
          <a:xfrm>
            <a:off x="640080" y="3081528"/>
            <a:ext cx="1645920" cy="274320"/>
          </a:xfrm>
          <a:prstGeom prst="rect">
            <a:avLst/>
          </a:prstGeom>
          <a:noFill/>
          <a:ln>
            <a:noFill/>
          </a:ln>
        </p:spPr>
        <p:txBody>
          <a:bodyPr wrap="square" lIns="0" tIns="0" rIns="0" bIns="0" rtlCol="0" anchor="ctr"/>
          <a:lstStyle/>
          <a:p>
            <a:pPr indent="0" marL="0">
              <a:buNone/>
            </a:pPr>
            <a:r>
              <a:rPr lang="en-US" sz="1600" b="1" dirty="0">
                <a:solidFill>
                  <a:srgbClr val="1F2937"/>
                </a:solidFill>
                <a:latin typeface="Georgia" pitchFamily="34" charset="0"/>
                <a:ea typeface="Georgia" pitchFamily="34" charset="-122"/>
                <a:cs typeface="Georgia" pitchFamily="34" charset="-120"/>
              </a:rPr>
              <a:t>13:00</a:t>
            </a:r>
            <a:endParaRPr lang="en-US" sz="1600" dirty="0"/>
          </a:p>
        </p:txBody>
      </p:sp>
      <p:sp>
        <p:nvSpPr>
          <p:cNvPr id="14" name="Text 12"/>
          <p:cNvSpPr/>
          <p:nvPr/>
        </p:nvSpPr>
        <p:spPr>
          <a:xfrm>
            <a:off x="2377440" y="2898648"/>
            <a:ext cx="6126480" cy="411480"/>
          </a:xfrm>
          <a:prstGeom prst="rect">
            <a:avLst/>
          </a:prstGeom>
          <a:noFill/>
          <a:ln>
            <a:noFill/>
          </a:ln>
        </p:spPr>
        <p:txBody>
          <a:bodyPr wrap="square" lIns="0" tIns="0" rIns="0" bIns="0" rtlCol="0" anchor="ctr"/>
          <a:lstStyle/>
          <a:p>
            <a:pPr indent="0" marL="0">
              <a:buNone/>
            </a:pPr>
            <a:r>
              <a:rPr lang="en-US" sz="1300" dirty="0">
                <a:solidFill>
                  <a:srgbClr val="374151"/>
                </a:solidFill>
                <a:latin typeface="Calibri" pitchFamily="34" charset="0"/>
                <a:ea typeface="Calibri" pitchFamily="34" charset="-122"/>
                <a:cs typeface="Calibri" pitchFamily="34" charset="-120"/>
              </a:rPr>
              <a:t>10 oz ribeye  ·  pat of butter on top  ·  pinch of real salt</a:t>
            </a:r>
            <a:endParaRPr lang="en-US" sz="1300" dirty="0"/>
          </a:p>
        </p:txBody>
      </p:sp>
      <p:sp>
        <p:nvSpPr>
          <p:cNvPr id="15" name="Shape 13"/>
          <p:cNvSpPr/>
          <p:nvPr/>
        </p:nvSpPr>
        <p:spPr>
          <a:xfrm>
            <a:off x="457200" y="3557016"/>
            <a:ext cx="8229600" cy="713232"/>
          </a:xfrm>
          <a:prstGeom prst="rect">
            <a:avLst/>
          </a:prstGeom>
          <a:solidFill>
            <a:srgbClr val="FFFFFF"/>
          </a:solidFill>
          <a:ln>
            <a:noFill/>
          </a:ln>
        </p:spPr>
      </p:sp>
      <p:sp>
        <p:nvSpPr>
          <p:cNvPr id="16" name="Shape 14"/>
          <p:cNvSpPr/>
          <p:nvPr/>
        </p:nvSpPr>
        <p:spPr>
          <a:xfrm>
            <a:off x="457200" y="3557016"/>
            <a:ext cx="54864" cy="713232"/>
          </a:xfrm>
          <a:prstGeom prst="rect">
            <a:avLst/>
          </a:prstGeom>
          <a:solidFill>
            <a:srgbClr val="9A3412"/>
          </a:solidFill>
          <a:ln>
            <a:noFill/>
          </a:ln>
        </p:spPr>
      </p:sp>
      <p:sp>
        <p:nvSpPr>
          <p:cNvPr id="17" name="Text 15"/>
          <p:cNvSpPr/>
          <p:nvPr/>
        </p:nvSpPr>
        <p:spPr>
          <a:xfrm>
            <a:off x="640080" y="3666744"/>
            <a:ext cx="1645920" cy="274320"/>
          </a:xfrm>
          <a:prstGeom prst="rect">
            <a:avLst/>
          </a:prstGeom>
          <a:noFill/>
          <a:ln>
            <a:noFill/>
          </a:ln>
        </p:spPr>
        <p:txBody>
          <a:bodyPr wrap="square" lIns="0" tIns="0" rIns="0" bIns="0" rtlCol="0" anchor="ctr"/>
          <a:lstStyle/>
          <a:p>
            <a:pPr indent="0" marL="0">
              <a:buNone/>
            </a:pPr>
            <a:r>
              <a:rPr lang="en-US" sz="1100" b="1" spc="400" kern="0" dirty="0">
                <a:solidFill>
                  <a:srgbClr val="9A3412"/>
                </a:solidFill>
                <a:latin typeface="Calibri" pitchFamily="34" charset="0"/>
                <a:ea typeface="Calibri" pitchFamily="34" charset="-122"/>
                <a:cs typeface="Calibri" pitchFamily="34" charset="-120"/>
              </a:rPr>
              <a:t>DINNER</a:t>
            </a:r>
            <a:endParaRPr lang="en-US" sz="1100" dirty="0"/>
          </a:p>
        </p:txBody>
      </p:sp>
      <p:sp>
        <p:nvSpPr>
          <p:cNvPr id="18" name="Text 16"/>
          <p:cNvSpPr/>
          <p:nvPr/>
        </p:nvSpPr>
        <p:spPr>
          <a:xfrm>
            <a:off x="640080" y="3922776"/>
            <a:ext cx="1645920" cy="274320"/>
          </a:xfrm>
          <a:prstGeom prst="rect">
            <a:avLst/>
          </a:prstGeom>
          <a:noFill/>
          <a:ln>
            <a:noFill/>
          </a:ln>
        </p:spPr>
        <p:txBody>
          <a:bodyPr wrap="square" lIns="0" tIns="0" rIns="0" bIns="0" rtlCol="0" anchor="ctr"/>
          <a:lstStyle/>
          <a:p>
            <a:pPr indent="0" marL="0">
              <a:buNone/>
            </a:pPr>
            <a:r>
              <a:rPr lang="en-US" sz="1600" b="1" dirty="0">
                <a:solidFill>
                  <a:srgbClr val="1F2937"/>
                </a:solidFill>
                <a:latin typeface="Georgia" pitchFamily="34" charset="0"/>
                <a:ea typeface="Georgia" pitchFamily="34" charset="-122"/>
                <a:cs typeface="Georgia" pitchFamily="34" charset="-120"/>
              </a:rPr>
              <a:t>19:00</a:t>
            </a:r>
            <a:endParaRPr lang="en-US" sz="1600" dirty="0"/>
          </a:p>
        </p:txBody>
      </p:sp>
      <p:sp>
        <p:nvSpPr>
          <p:cNvPr id="19" name="Text 17"/>
          <p:cNvSpPr/>
          <p:nvPr/>
        </p:nvSpPr>
        <p:spPr>
          <a:xfrm>
            <a:off x="2377440" y="3739896"/>
            <a:ext cx="6126480" cy="411480"/>
          </a:xfrm>
          <a:prstGeom prst="rect">
            <a:avLst/>
          </a:prstGeom>
          <a:noFill/>
          <a:ln>
            <a:noFill/>
          </a:ln>
        </p:spPr>
        <p:txBody>
          <a:bodyPr wrap="square" lIns="0" tIns="0" rIns="0" bIns="0" rtlCol="0" anchor="ctr"/>
          <a:lstStyle/>
          <a:p>
            <a:pPr indent="0" marL="0">
              <a:buNone/>
            </a:pPr>
            <a:r>
              <a:rPr lang="en-US" sz="1300" dirty="0">
                <a:solidFill>
                  <a:srgbClr val="374151"/>
                </a:solidFill>
                <a:latin typeface="Calibri" pitchFamily="34" charset="0"/>
                <a:ea typeface="Calibri" pitchFamily="34" charset="-122"/>
                <a:cs typeface="Calibri" pitchFamily="34" charset="-120"/>
              </a:rPr>
              <a:t>8 oz 80/20 ground beef patty  ·  2 strips of bacon  ·  butter</a:t>
            </a:r>
            <a:endParaRPr lang="en-US" sz="1300" dirty="0"/>
          </a:p>
        </p:txBody>
      </p:sp>
      <p:sp>
        <p:nvSpPr>
          <p:cNvPr id="20" name="Text 18"/>
          <p:cNvSpPr/>
          <p:nvPr/>
        </p:nvSpPr>
        <p:spPr>
          <a:xfrm>
            <a:off x="457200" y="4434840"/>
            <a:ext cx="8229600" cy="274320"/>
          </a:xfrm>
          <a:prstGeom prst="rect">
            <a:avLst/>
          </a:prstGeom>
          <a:noFill/>
          <a:ln>
            <a:noFill/>
          </a:ln>
        </p:spPr>
        <p:txBody>
          <a:bodyPr wrap="square" lIns="0" tIns="0" rIns="0" bIns="0" rtlCol="0" anchor="ctr"/>
          <a:lstStyle/>
          <a:p>
            <a:pPr indent="0" marL="0">
              <a:buNone/>
            </a:pPr>
            <a:r>
              <a:rPr lang="en-US" sz="1100" i="1" dirty="0">
                <a:solidFill>
                  <a:srgbClr val="6B7280"/>
                </a:solidFill>
                <a:latin typeface="Calibri" pitchFamily="34" charset="0"/>
                <a:ea typeface="Calibri" pitchFamily="34" charset="-122"/>
                <a:cs typeface="Calibri" pitchFamily="34" charset="-120"/>
              </a:rPr>
              <a:t>Two meals are fine. One meal is fine. Eat to satiety, then stop. No snacking between meals.</a:t>
            </a:r>
            <a:endParaRPr lang="en-US" sz="1100" dirty="0"/>
          </a:p>
        </p:txBody>
      </p:sp>
      <p:sp>
        <p:nvSpPr>
          <p:cNvPr id="21" name="Shape 19"/>
          <p:cNvSpPr/>
          <p:nvPr/>
        </p:nvSpPr>
        <p:spPr>
          <a:xfrm>
            <a:off x="457200" y="4754880"/>
            <a:ext cx="8229600" cy="0"/>
          </a:xfrm>
          <a:prstGeom prst="line">
            <a:avLst/>
          </a:prstGeom>
          <a:noFill/>
          <a:ln w="9525">
            <a:solidFill>
              <a:srgbClr val="D6D3D1"/>
            </a:solidFill>
            <a:prstDash val="solid"/>
          </a:ln>
        </p:spPr>
      </p:sp>
      <p:sp>
        <p:nvSpPr>
          <p:cNvPr id="22" name="Text 20"/>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SHOPPING LIST</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16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One trip, one week, four foods.</a:t>
            </a:r>
            <a:endParaRPr lang="en-US" sz="3000" dirty="0"/>
          </a:p>
        </p:txBody>
      </p:sp>
      <p:sp>
        <p:nvSpPr>
          <p:cNvPr id="5" name="Text 3"/>
          <p:cNvSpPr/>
          <p:nvPr/>
        </p:nvSpPr>
        <p:spPr>
          <a:xfrm>
            <a:off x="457200" y="1828800"/>
            <a:ext cx="8229600" cy="594360"/>
          </a:xfrm>
          <a:prstGeom prst="rect">
            <a:avLst/>
          </a:prstGeom>
          <a:noFill/>
          <a:ln>
            <a:noFill/>
          </a:ln>
        </p:spPr>
        <p:txBody>
          <a:bodyPr wrap="square" lIns="0" tIns="0" rIns="0" bIns="0" rtlCol="0" anchor="ctr"/>
          <a:lstStyle/>
          <a:p>
            <a:pPr indent="0" marL="0">
              <a:buNone/>
            </a:pPr>
            <a:r>
              <a:rPr lang="en-US" sz="1200" i="1" dirty="0">
                <a:solidFill>
                  <a:srgbClr val="374151"/>
                </a:solidFill>
                <a:latin typeface="Calibri" pitchFamily="34" charset="0"/>
                <a:ea typeface="Calibri" pitchFamily="34" charset="-122"/>
                <a:cs typeface="Calibri" pitchFamily="34" charset="-120"/>
              </a:rPr>
              <a:t>Here's a single weekly shop for one person on strict BBB&amp;E. Buy in bulk where you can — the freezer is your best friend on this protocol.</a:t>
            </a:r>
            <a:endParaRPr lang="en-US" sz="1200" dirty="0"/>
          </a:p>
        </p:txBody>
      </p:sp>
      <p:pic>
        <p:nvPicPr>
          <p:cNvPr id="6" name="Image 0" descr="preencoded.png">    </p:cNvPr>
          <p:cNvPicPr>
            <a:picLocks noChangeAspect="1"/>
          </p:cNvPicPr>
          <p:nvPr/>
        </p:nvPicPr>
        <p:blipFill>
          <a:blip r:embed="rId1"/>
          <a:stretch>
            <a:fillRect/>
          </a:stretch>
        </p:blipFill>
        <p:spPr>
          <a:xfrm>
            <a:off x="457200" y="2514600"/>
            <a:ext cx="256032" cy="256032"/>
          </a:xfrm>
          <a:prstGeom prst="rect">
            <a:avLst/>
          </a:prstGeom>
        </p:spPr>
      </p:pic>
      <p:sp>
        <p:nvSpPr>
          <p:cNvPr id="7" name="Text 4"/>
          <p:cNvSpPr/>
          <p:nvPr/>
        </p:nvSpPr>
        <p:spPr>
          <a:xfrm>
            <a:off x="868680" y="2468880"/>
            <a:ext cx="1463040" cy="292608"/>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Beef</a:t>
            </a:r>
            <a:endParaRPr lang="en-US" sz="1300" dirty="0"/>
          </a:p>
        </p:txBody>
      </p:sp>
      <p:sp>
        <p:nvSpPr>
          <p:cNvPr id="8" name="Text 5"/>
          <p:cNvSpPr/>
          <p:nvPr/>
        </p:nvSpPr>
        <p:spPr>
          <a:xfrm>
            <a:off x="2377440" y="2468880"/>
            <a:ext cx="6309360" cy="36576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5–7 lb total: 2 lb ribeye, 2 lb 80/20 ground, 1–2 lb chuck or short rib.</a:t>
            </a:r>
            <a:endParaRPr lang="en-US" sz="1150" dirty="0"/>
          </a:p>
        </p:txBody>
      </p:sp>
      <p:pic>
        <p:nvPicPr>
          <p:cNvPr id="9" name="Image 1" descr="preencoded.png">    </p:cNvPr>
          <p:cNvPicPr>
            <a:picLocks noChangeAspect="1"/>
          </p:cNvPicPr>
          <p:nvPr/>
        </p:nvPicPr>
        <p:blipFill>
          <a:blip r:embed="rId2"/>
          <a:stretch>
            <a:fillRect/>
          </a:stretch>
        </p:blipFill>
        <p:spPr>
          <a:xfrm>
            <a:off x="457200" y="2926080"/>
            <a:ext cx="256032" cy="256032"/>
          </a:xfrm>
          <a:prstGeom prst="rect">
            <a:avLst/>
          </a:prstGeom>
        </p:spPr>
      </p:pic>
      <p:sp>
        <p:nvSpPr>
          <p:cNvPr id="10" name="Text 6"/>
          <p:cNvSpPr/>
          <p:nvPr/>
        </p:nvSpPr>
        <p:spPr>
          <a:xfrm>
            <a:off x="868680" y="2880360"/>
            <a:ext cx="1463040" cy="292608"/>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Butter</a:t>
            </a:r>
            <a:endParaRPr lang="en-US" sz="1300" dirty="0"/>
          </a:p>
        </p:txBody>
      </p:sp>
      <p:sp>
        <p:nvSpPr>
          <p:cNvPr id="11" name="Text 7"/>
          <p:cNvSpPr/>
          <p:nvPr/>
        </p:nvSpPr>
        <p:spPr>
          <a:xfrm>
            <a:off x="2377440" y="2880360"/>
            <a:ext cx="6309360" cy="36576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1 lb of real butter (grass-fed if available). Salted or unsalted.</a:t>
            </a:r>
            <a:endParaRPr lang="en-US" sz="1150" dirty="0"/>
          </a:p>
        </p:txBody>
      </p:sp>
      <p:pic>
        <p:nvPicPr>
          <p:cNvPr id="12" name="Image 2" descr="preencoded.png">    </p:cNvPr>
          <p:cNvPicPr>
            <a:picLocks noChangeAspect="1"/>
          </p:cNvPicPr>
          <p:nvPr/>
        </p:nvPicPr>
        <p:blipFill>
          <a:blip r:embed="rId3"/>
          <a:stretch>
            <a:fillRect/>
          </a:stretch>
        </p:blipFill>
        <p:spPr>
          <a:xfrm>
            <a:off x="457200" y="3337560"/>
            <a:ext cx="256032" cy="256032"/>
          </a:xfrm>
          <a:prstGeom prst="rect">
            <a:avLst/>
          </a:prstGeom>
        </p:spPr>
      </p:pic>
      <p:sp>
        <p:nvSpPr>
          <p:cNvPr id="13" name="Text 8"/>
          <p:cNvSpPr/>
          <p:nvPr/>
        </p:nvSpPr>
        <p:spPr>
          <a:xfrm>
            <a:off x="868680" y="3291840"/>
            <a:ext cx="1463040" cy="292608"/>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Bacon</a:t>
            </a:r>
            <a:endParaRPr lang="en-US" sz="1300" dirty="0"/>
          </a:p>
        </p:txBody>
      </p:sp>
      <p:sp>
        <p:nvSpPr>
          <p:cNvPr id="14" name="Text 9"/>
          <p:cNvSpPr/>
          <p:nvPr/>
        </p:nvSpPr>
        <p:spPr>
          <a:xfrm>
            <a:off x="2377440" y="3291840"/>
            <a:ext cx="6309360" cy="36576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1.5–2 lb of sugar-free bacon. Render and save the fat.</a:t>
            </a:r>
            <a:endParaRPr lang="en-US" sz="1150" dirty="0"/>
          </a:p>
        </p:txBody>
      </p:sp>
      <p:pic>
        <p:nvPicPr>
          <p:cNvPr id="15" name="Image 3" descr="preencoded.png">    </p:cNvPr>
          <p:cNvPicPr>
            <a:picLocks noChangeAspect="1"/>
          </p:cNvPicPr>
          <p:nvPr/>
        </p:nvPicPr>
        <p:blipFill>
          <a:blip r:embed="rId4"/>
          <a:stretch>
            <a:fillRect/>
          </a:stretch>
        </p:blipFill>
        <p:spPr>
          <a:xfrm>
            <a:off x="457200" y="3749040"/>
            <a:ext cx="256032" cy="256032"/>
          </a:xfrm>
          <a:prstGeom prst="rect">
            <a:avLst/>
          </a:prstGeom>
        </p:spPr>
      </p:pic>
      <p:sp>
        <p:nvSpPr>
          <p:cNvPr id="16" name="Text 10"/>
          <p:cNvSpPr/>
          <p:nvPr/>
        </p:nvSpPr>
        <p:spPr>
          <a:xfrm>
            <a:off x="868680" y="3703320"/>
            <a:ext cx="1463040" cy="292608"/>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Eggs</a:t>
            </a:r>
            <a:endParaRPr lang="en-US" sz="1300" dirty="0"/>
          </a:p>
        </p:txBody>
      </p:sp>
      <p:sp>
        <p:nvSpPr>
          <p:cNvPr id="17" name="Text 11"/>
          <p:cNvSpPr/>
          <p:nvPr/>
        </p:nvSpPr>
        <p:spPr>
          <a:xfrm>
            <a:off x="2377440" y="3703320"/>
            <a:ext cx="6309360" cy="36576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2–3 dozen pasture-raised eggs.</a:t>
            </a:r>
            <a:endParaRPr lang="en-US" sz="1150" dirty="0"/>
          </a:p>
        </p:txBody>
      </p:sp>
      <p:pic>
        <p:nvPicPr>
          <p:cNvPr id="18" name="Image 4" descr="preencoded.png">    </p:cNvPr>
          <p:cNvPicPr>
            <a:picLocks noChangeAspect="1"/>
          </p:cNvPicPr>
          <p:nvPr/>
        </p:nvPicPr>
        <p:blipFill>
          <a:blip r:embed="rId5"/>
          <a:stretch>
            <a:fillRect/>
          </a:stretch>
        </p:blipFill>
        <p:spPr>
          <a:xfrm>
            <a:off x="457200" y="4160520"/>
            <a:ext cx="256032" cy="256032"/>
          </a:xfrm>
          <a:prstGeom prst="rect">
            <a:avLst/>
          </a:prstGeom>
        </p:spPr>
      </p:pic>
      <p:sp>
        <p:nvSpPr>
          <p:cNvPr id="19" name="Text 12"/>
          <p:cNvSpPr/>
          <p:nvPr/>
        </p:nvSpPr>
        <p:spPr>
          <a:xfrm>
            <a:off x="868680" y="4114800"/>
            <a:ext cx="1463040" cy="292608"/>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Salt</a:t>
            </a:r>
            <a:endParaRPr lang="en-US" sz="1300" dirty="0"/>
          </a:p>
        </p:txBody>
      </p:sp>
      <p:sp>
        <p:nvSpPr>
          <p:cNvPr id="20" name="Text 13"/>
          <p:cNvSpPr/>
          <p:nvPr/>
        </p:nvSpPr>
        <p:spPr>
          <a:xfrm>
            <a:off x="2377440" y="4114800"/>
            <a:ext cx="6309360" cy="36576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Real salt — sea salt or Redmond Real Salt. One container lasts months.</a:t>
            </a:r>
            <a:endParaRPr lang="en-US" sz="1150" dirty="0"/>
          </a:p>
        </p:txBody>
      </p:sp>
      <p:sp>
        <p:nvSpPr>
          <p:cNvPr id="21" name="Shape 14"/>
          <p:cNvSpPr/>
          <p:nvPr/>
        </p:nvSpPr>
        <p:spPr>
          <a:xfrm>
            <a:off x="457200" y="4754880"/>
            <a:ext cx="8229600" cy="0"/>
          </a:xfrm>
          <a:prstGeom prst="line">
            <a:avLst/>
          </a:prstGeom>
          <a:noFill/>
          <a:ln w="9525">
            <a:solidFill>
              <a:srgbClr val="D6D3D1"/>
            </a:solidFill>
            <a:prstDash val="solid"/>
          </a:ln>
        </p:spPr>
      </p:sp>
      <p:sp>
        <p:nvSpPr>
          <p:cNvPr id="22" name="Text 15"/>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THE 30 DAYS</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17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What to expect — week by week.</a:t>
            </a:r>
            <a:endParaRPr lang="en-US" sz="3000" dirty="0"/>
          </a:p>
        </p:txBody>
      </p:sp>
      <p:sp>
        <p:nvSpPr>
          <p:cNvPr id="5" name="Shape 3"/>
          <p:cNvSpPr/>
          <p:nvPr/>
        </p:nvSpPr>
        <p:spPr>
          <a:xfrm>
            <a:off x="457200" y="1874520"/>
            <a:ext cx="1920240" cy="2697480"/>
          </a:xfrm>
          <a:prstGeom prst="rect">
            <a:avLst/>
          </a:prstGeom>
          <a:solidFill>
            <a:srgbClr val="FFFFFF"/>
          </a:solidFill>
          <a:ln>
            <a:noFill/>
          </a:ln>
        </p:spPr>
      </p:sp>
      <p:sp>
        <p:nvSpPr>
          <p:cNvPr id="6" name="Shape 4"/>
          <p:cNvSpPr/>
          <p:nvPr/>
        </p:nvSpPr>
        <p:spPr>
          <a:xfrm>
            <a:off x="457200" y="1874520"/>
            <a:ext cx="54864" cy="2697480"/>
          </a:xfrm>
          <a:prstGeom prst="rect">
            <a:avLst/>
          </a:prstGeom>
          <a:solidFill>
            <a:srgbClr val="9A3412"/>
          </a:solidFill>
          <a:ln>
            <a:noFill/>
          </a:ln>
        </p:spPr>
      </p:sp>
      <p:sp>
        <p:nvSpPr>
          <p:cNvPr id="7" name="Text 5"/>
          <p:cNvSpPr/>
          <p:nvPr/>
        </p:nvSpPr>
        <p:spPr>
          <a:xfrm>
            <a:off x="640080" y="1965960"/>
            <a:ext cx="169164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WEEK 1</a:t>
            </a:r>
            <a:endParaRPr lang="en-US" sz="1000" dirty="0"/>
          </a:p>
        </p:txBody>
      </p:sp>
      <p:sp>
        <p:nvSpPr>
          <p:cNvPr id="8" name="Text 6"/>
          <p:cNvSpPr/>
          <p:nvPr/>
        </p:nvSpPr>
        <p:spPr>
          <a:xfrm>
            <a:off x="640080" y="2286000"/>
            <a:ext cx="1691640" cy="411480"/>
          </a:xfrm>
          <a:prstGeom prst="rect">
            <a:avLst/>
          </a:prstGeom>
          <a:noFill/>
          <a:ln>
            <a:noFill/>
          </a:ln>
        </p:spPr>
        <p:txBody>
          <a:bodyPr wrap="square" lIns="0" tIns="0" rIns="0" bIns="0" rtlCol="0" anchor="ctr"/>
          <a:lstStyle/>
          <a:p>
            <a:pPr indent="0" marL="0">
              <a:buNone/>
            </a:pPr>
            <a:r>
              <a:rPr lang="en-US" sz="1800" b="1" dirty="0">
                <a:solidFill>
                  <a:srgbClr val="1F2937"/>
                </a:solidFill>
                <a:latin typeface="Georgia" pitchFamily="34" charset="0"/>
                <a:ea typeface="Georgia" pitchFamily="34" charset="-122"/>
                <a:cs typeface="Georgia" pitchFamily="34" charset="-120"/>
              </a:rPr>
              <a:t>Adaptation</a:t>
            </a:r>
            <a:endParaRPr lang="en-US" sz="1800" dirty="0"/>
          </a:p>
        </p:txBody>
      </p:sp>
      <p:sp>
        <p:nvSpPr>
          <p:cNvPr id="9" name="Text 7"/>
          <p:cNvSpPr/>
          <p:nvPr/>
        </p:nvSpPr>
        <p:spPr>
          <a:xfrm>
            <a:off x="640080" y="2880360"/>
            <a:ext cx="1691640" cy="169164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Salt cravings, fatigue, headaches. Drink salty water and sleep more.</a:t>
            </a:r>
            <a:endParaRPr lang="en-US" sz="1150" dirty="0"/>
          </a:p>
        </p:txBody>
      </p:sp>
      <p:sp>
        <p:nvSpPr>
          <p:cNvPr id="10" name="Shape 8"/>
          <p:cNvSpPr/>
          <p:nvPr/>
        </p:nvSpPr>
        <p:spPr>
          <a:xfrm>
            <a:off x="2560320" y="1874520"/>
            <a:ext cx="1920240" cy="2697480"/>
          </a:xfrm>
          <a:prstGeom prst="rect">
            <a:avLst/>
          </a:prstGeom>
          <a:solidFill>
            <a:srgbClr val="FFFFFF"/>
          </a:solidFill>
          <a:ln>
            <a:noFill/>
          </a:ln>
        </p:spPr>
      </p:sp>
      <p:sp>
        <p:nvSpPr>
          <p:cNvPr id="11" name="Shape 9"/>
          <p:cNvSpPr/>
          <p:nvPr/>
        </p:nvSpPr>
        <p:spPr>
          <a:xfrm>
            <a:off x="2560320" y="1874520"/>
            <a:ext cx="54864" cy="2697480"/>
          </a:xfrm>
          <a:prstGeom prst="rect">
            <a:avLst/>
          </a:prstGeom>
          <a:solidFill>
            <a:srgbClr val="9A3412"/>
          </a:solidFill>
          <a:ln>
            <a:noFill/>
          </a:ln>
        </p:spPr>
      </p:sp>
      <p:sp>
        <p:nvSpPr>
          <p:cNvPr id="12" name="Text 10"/>
          <p:cNvSpPr/>
          <p:nvPr/>
        </p:nvSpPr>
        <p:spPr>
          <a:xfrm>
            <a:off x="2743200" y="1965960"/>
            <a:ext cx="169164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WEEK 2</a:t>
            </a:r>
            <a:endParaRPr lang="en-US" sz="1000" dirty="0"/>
          </a:p>
        </p:txBody>
      </p:sp>
      <p:sp>
        <p:nvSpPr>
          <p:cNvPr id="13" name="Text 11"/>
          <p:cNvSpPr/>
          <p:nvPr/>
        </p:nvSpPr>
        <p:spPr>
          <a:xfrm>
            <a:off x="2743200" y="2286000"/>
            <a:ext cx="1691640" cy="411480"/>
          </a:xfrm>
          <a:prstGeom prst="rect">
            <a:avLst/>
          </a:prstGeom>
          <a:noFill/>
          <a:ln>
            <a:noFill/>
          </a:ln>
        </p:spPr>
        <p:txBody>
          <a:bodyPr wrap="square" lIns="0" tIns="0" rIns="0" bIns="0" rtlCol="0" anchor="ctr"/>
          <a:lstStyle/>
          <a:p>
            <a:pPr indent="0" marL="0">
              <a:buNone/>
            </a:pPr>
            <a:r>
              <a:rPr lang="en-US" sz="1800" b="1" dirty="0">
                <a:solidFill>
                  <a:srgbClr val="1F2937"/>
                </a:solidFill>
                <a:latin typeface="Georgia" pitchFamily="34" charset="0"/>
                <a:ea typeface="Georgia" pitchFamily="34" charset="-122"/>
                <a:cs typeface="Georgia" pitchFamily="34" charset="-120"/>
              </a:rPr>
              <a:t>The dip</a:t>
            </a:r>
            <a:endParaRPr lang="en-US" sz="1800" dirty="0"/>
          </a:p>
        </p:txBody>
      </p:sp>
      <p:sp>
        <p:nvSpPr>
          <p:cNvPr id="14" name="Text 12"/>
          <p:cNvSpPr/>
          <p:nvPr/>
        </p:nvSpPr>
        <p:spPr>
          <a:xfrm>
            <a:off x="2743200" y="2880360"/>
            <a:ext cx="1691640" cy="169164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Energy uneven. Workouts feel heavy. The metabolic switch is in progress.</a:t>
            </a:r>
            <a:endParaRPr lang="en-US" sz="1150" dirty="0"/>
          </a:p>
        </p:txBody>
      </p:sp>
      <p:sp>
        <p:nvSpPr>
          <p:cNvPr id="15" name="Shape 13"/>
          <p:cNvSpPr/>
          <p:nvPr/>
        </p:nvSpPr>
        <p:spPr>
          <a:xfrm>
            <a:off x="4663440" y="1874520"/>
            <a:ext cx="1920240" cy="2697480"/>
          </a:xfrm>
          <a:prstGeom prst="rect">
            <a:avLst/>
          </a:prstGeom>
          <a:solidFill>
            <a:srgbClr val="FFFFFF"/>
          </a:solidFill>
          <a:ln>
            <a:noFill/>
          </a:ln>
        </p:spPr>
      </p:sp>
      <p:sp>
        <p:nvSpPr>
          <p:cNvPr id="16" name="Shape 14"/>
          <p:cNvSpPr/>
          <p:nvPr/>
        </p:nvSpPr>
        <p:spPr>
          <a:xfrm>
            <a:off x="4663440" y="1874520"/>
            <a:ext cx="54864" cy="2697480"/>
          </a:xfrm>
          <a:prstGeom prst="rect">
            <a:avLst/>
          </a:prstGeom>
          <a:solidFill>
            <a:srgbClr val="9A3412"/>
          </a:solidFill>
          <a:ln>
            <a:noFill/>
          </a:ln>
        </p:spPr>
      </p:sp>
      <p:sp>
        <p:nvSpPr>
          <p:cNvPr id="17" name="Text 15"/>
          <p:cNvSpPr/>
          <p:nvPr/>
        </p:nvSpPr>
        <p:spPr>
          <a:xfrm>
            <a:off x="4846320" y="1965960"/>
            <a:ext cx="169164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WEEK 3</a:t>
            </a:r>
            <a:endParaRPr lang="en-US" sz="1000" dirty="0"/>
          </a:p>
        </p:txBody>
      </p:sp>
      <p:sp>
        <p:nvSpPr>
          <p:cNvPr id="18" name="Text 16"/>
          <p:cNvSpPr/>
          <p:nvPr/>
        </p:nvSpPr>
        <p:spPr>
          <a:xfrm>
            <a:off x="4846320" y="2286000"/>
            <a:ext cx="1691640" cy="411480"/>
          </a:xfrm>
          <a:prstGeom prst="rect">
            <a:avLst/>
          </a:prstGeom>
          <a:noFill/>
          <a:ln>
            <a:noFill/>
          </a:ln>
        </p:spPr>
        <p:txBody>
          <a:bodyPr wrap="square" lIns="0" tIns="0" rIns="0" bIns="0" rtlCol="0" anchor="ctr"/>
          <a:lstStyle/>
          <a:p>
            <a:pPr indent="0" marL="0">
              <a:buNone/>
            </a:pPr>
            <a:r>
              <a:rPr lang="en-US" sz="1800" b="1" dirty="0">
                <a:solidFill>
                  <a:srgbClr val="1F2937"/>
                </a:solidFill>
                <a:latin typeface="Georgia" pitchFamily="34" charset="0"/>
                <a:ea typeface="Georgia" pitchFamily="34" charset="-122"/>
                <a:cs typeface="Georgia" pitchFamily="34" charset="-120"/>
              </a:rPr>
              <a:t>Lift-off</a:t>
            </a:r>
            <a:endParaRPr lang="en-US" sz="1800" dirty="0"/>
          </a:p>
        </p:txBody>
      </p:sp>
      <p:sp>
        <p:nvSpPr>
          <p:cNvPr id="19" name="Text 17"/>
          <p:cNvSpPr/>
          <p:nvPr/>
        </p:nvSpPr>
        <p:spPr>
          <a:xfrm>
            <a:off x="4846320" y="2880360"/>
            <a:ext cx="1691640" cy="169164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Steady energy returns. Cravings fade. Hunger becomes a clean signal.</a:t>
            </a:r>
            <a:endParaRPr lang="en-US" sz="1150" dirty="0"/>
          </a:p>
        </p:txBody>
      </p:sp>
      <p:sp>
        <p:nvSpPr>
          <p:cNvPr id="20" name="Shape 18"/>
          <p:cNvSpPr/>
          <p:nvPr/>
        </p:nvSpPr>
        <p:spPr>
          <a:xfrm>
            <a:off x="6766560" y="1874520"/>
            <a:ext cx="1920240" cy="2697480"/>
          </a:xfrm>
          <a:prstGeom prst="rect">
            <a:avLst/>
          </a:prstGeom>
          <a:solidFill>
            <a:srgbClr val="FFFFFF"/>
          </a:solidFill>
          <a:ln>
            <a:noFill/>
          </a:ln>
        </p:spPr>
      </p:sp>
      <p:sp>
        <p:nvSpPr>
          <p:cNvPr id="21" name="Shape 19"/>
          <p:cNvSpPr/>
          <p:nvPr/>
        </p:nvSpPr>
        <p:spPr>
          <a:xfrm>
            <a:off x="6766560" y="1874520"/>
            <a:ext cx="54864" cy="2697480"/>
          </a:xfrm>
          <a:prstGeom prst="rect">
            <a:avLst/>
          </a:prstGeom>
          <a:solidFill>
            <a:srgbClr val="9A3412"/>
          </a:solidFill>
          <a:ln>
            <a:noFill/>
          </a:ln>
        </p:spPr>
      </p:sp>
      <p:sp>
        <p:nvSpPr>
          <p:cNvPr id="22" name="Text 20"/>
          <p:cNvSpPr/>
          <p:nvPr/>
        </p:nvSpPr>
        <p:spPr>
          <a:xfrm>
            <a:off x="6949440" y="1965960"/>
            <a:ext cx="169164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WEEK 4</a:t>
            </a:r>
            <a:endParaRPr lang="en-US" sz="1000" dirty="0"/>
          </a:p>
        </p:txBody>
      </p:sp>
      <p:sp>
        <p:nvSpPr>
          <p:cNvPr id="23" name="Text 21"/>
          <p:cNvSpPr/>
          <p:nvPr/>
        </p:nvSpPr>
        <p:spPr>
          <a:xfrm>
            <a:off x="6949440" y="2286000"/>
            <a:ext cx="1691640" cy="411480"/>
          </a:xfrm>
          <a:prstGeom prst="rect">
            <a:avLst/>
          </a:prstGeom>
          <a:noFill/>
          <a:ln>
            <a:noFill/>
          </a:ln>
        </p:spPr>
        <p:txBody>
          <a:bodyPr wrap="square" lIns="0" tIns="0" rIns="0" bIns="0" rtlCol="0" anchor="ctr"/>
          <a:lstStyle/>
          <a:p>
            <a:pPr indent="0" marL="0">
              <a:buNone/>
            </a:pPr>
            <a:r>
              <a:rPr lang="en-US" sz="1800" b="1" dirty="0">
                <a:solidFill>
                  <a:srgbClr val="1F2937"/>
                </a:solidFill>
                <a:latin typeface="Georgia" pitchFamily="34" charset="0"/>
                <a:ea typeface="Georgia" pitchFamily="34" charset="-122"/>
                <a:cs typeface="Georgia" pitchFamily="34" charset="-120"/>
              </a:rPr>
              <a:t>Settled</a:t>
            </a:r>
            <a:endParaRPr lang="en-US" sz="1800" dirty="0"/>
          </a:p>
        </p:txBody>
      </p:sp>
      <p:sp>
        <p:nvSpPr>
          <p:cNvPr id="24" name="Text 22"/>
          <p:cNvSpPr/>
          <p:nvPr/>
        </p:nvSpPr>
        <p:spPr>
          <a:xfrm>
            <a:off x="6949440" y="2880360"/>
            <a:ext cx="1691640" cy="169164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Weight trending down. Mood stable. You start to forget that food was once stressful.</a:t>
            </a:r>
            <a:endParaRPr lang="en-US" sz="1150" dirty="0"/>
          </a:p>
        </p:txBody>
      </p:sp>
      <p:sp>
        <p:nvSpPr>
          <p:cNvPr id="25" name="Shape 23"/>
          <p:cNvSpPr/>
          <p:nvPr/>
        </p:nvSpPr>
        <p:spPr>
          <a:xfrm>
            <a:off x="457200" y="4754880"/>
            <a:ext cx="8229600" cy="0"/>
          </a:xfrm>
          <a:prstGeom prst="line">
            <a:avLst/>
          </a:prstGeom>
          <a:noFill/>
          <a:ln w="9525">
            <a:solidFill>
              <a:srgbClr val="D6D3D1"/>
            </a:solidFill>
            <a:prstDash val="solid"/>
          </a:ln>
        </p:spPr>
      </p:sp>
      <p:sp>
        <p:nvSpPr>
          <p:cNvPr id="26" name="Text 24"/>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ADAPTATION · DETOX</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18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Detox is not a metaphor — what's actually coming out.</a:t>
            </a:r>
            <a:endParaRPr lang="en-US" sz="3000" dirty="0"/>
          </a:p>
        </p:txBody>
      </p:sp>
      <p:sp>
        <p:nvSpPr>
          <p:cNvPr id="5" name="Text 3"/>
          <p:cNvSpPr/>
          <p:nvPr/>
        </p:nvSpPr>
        <p:spPr>
          <a:xfrm>
            <a:off x="457200" y="1691640"/>
            <a:ext cx="8229600" cy="685800"/>
          </a:xfrm>
          <a:prstGeom prst="rect">
            <a:avLst/>
          </a:prstGeom>
          <a:noFill/>
          <a:ln>
            <a:noFill/>
          </a:ln>
        </p:spPr>
        <p:txBody>
          <a:bodyPr wrap="square" lIns="0" tIns="0" rIns="0" bIns="0" rtlCol="0" anchor="ctr"/>
          <a:lstStyle/>
          <a:p>
            <a:pPr indent="0" marL="0">
              <a:buNone/>
            </a:pPr>
            <a:r>
              <a:rPr lang="en-US" sz="1200" i="1" dirty="0">
                <a:solidFill>
                  <a:srgbClr val="374151"/>
                </a:solidFill>
                <a:latin typeface="Calibri" pitchFamily="34" charset="0"/>
                <a:ea typeface="Calibri" pitchFamily="34" charset="-122"/>
                <a:cs typeface="Calibri" pitchFamily="34" charset="-120"/>
              </a:rPr>
              <a:t>Roughly half of people sail through the first month. The other half hit a rough patch around week two or three — sometimes weeks after the adaptation symptoms should be over. Here's what's happening, why it varies, and why the answer is almost always to stay the course.</a:t>
            </a:r>
            <a:endParaRPr lang="en-US" sz="1200" dirty="0"/>
          </a:p>
        </p:txBody>
      </p:sp>
      <p:pic>
        <p:nvPicPr>
          <p:cNvPr id="6" name="Image 0" descr="preencoded.png">    </p:cNvPr>
          <p:cNvPicPr>
            <a:picLocks noChangeAspect="1"/>
          </p:cNvPicPr>
          <p:nvPr/>
        </p:nvPicPr>
        <p:blipFill>
          <a:blip r:embed="rId1"/>
          <a:stretch>
            <a:fillRect/>
          </a:stretch>
        </p:blipFill>
        <p:spPr>
          <a:xfrm>
            <a:off x="457200" y="2459736"/>
            <a:ext cx="256032" cy="256032"/>
          </a:xfrm>
          <a:prstGeom prst="rect">
            <a:avLst/>
          </a:prstGeom>
        </p:spPr>
      </p:pic>
      <p:sp>
        <p:nvSpPr>
          <p:cNvPr id="7" name="Text 4"/>
          <p:cNvSpPr/>
          <p:nvPr/>
        </p:nvSpPr>
        <p:spPr>
          <a:xfrm>
            <a:off x="914400" y="2423160"/>
            <a:ext cx="7772400" cy="530352"/>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Your detox depends on your history</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Decades of seed oils, processed food, sugary drinks, or a heavily plant-based diet leave fat-soluble compounds in your fat stores. The more there is to clear, the bumpier the ride.</a:t>
            </a:r>
            <a:endParaRPr lang="en-US" sz="1400" dirty="0"/>
          </a:p>
        </p:txBody>
      </p:sp>
      <p:pic>
        <p:nvPicPr>
          <p:cNvPr id="8" name="Image 1" descr="preencoded.png">    </p:cNvPr>
          <p:cNvPicPr>
            <a:picLocks noChangeAspect="1"/>
          </p:cNvPicPr>
          <p:nvPr/>
        </p:nvPicPr>
        <p:blipFill>
          <a:blip r:embed="rId2"/>
          <a:stretch>
            <a:fillRect/>
          </a:stretch>
        </p:blipFill>
        <p:spPr>
          <a:xfrm>
            <a:off x="457200" y="3008376"/>
            <a:ext cx="256032" cy="256032"/>
          </a:xfrm>
          <a:prstGeom prst="rect">
            <a:avLst/>
          </a:prstGeom>
        </p:spPr>
      </p:pic>
      <p:sp>
        <p:nvSpPr>
          <p:cNvPr id="9" name="Text 5"/>
          <p:cNvSpPr/>
          <p:nvPr/>
        </p:nvSpPr>
        <p:spPr>
          <a:xfrm>
            <a:off x="914400" y="2971800"/>
            <a:ext cx="7772400" cy="530352"/>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Fat releases what fat stored</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Fat cells store toxins as well as calories — pesticide residues, plastics, plant-derived compounds. When fat burns for fuel, those compounds re-enter the bloodstream for the liver to clear.</a:t>
            </a:r>
            <a:endParaRPr lang="en-US" sz="1400" dirty="0"/>
          </a:p>
        </p:txBody>
      </p:sp>
      <p:pic>
        <p:nvPicPr>
          <p:cNvPr id="10" name="Image 2" descr="preencoded.png">    </p:cNvPr>
          <p:cNvPicPr>
            <a:picLocks noChangeAspect="1"/>
          </p:cNvPicPr>
          <p:nvPr/>
        </p:nvPicPr>
        <p:blipFill>
          <a:blip r:embed="rId3"/>
          <a:stretch>
            <a:fillRect/>
          </a:stretch>
        </p:blipFill>
        <p:spPr>
          <a:xfrm>
            <a:off x="457200" y="3557016"/>
            <a:ext cx="256032" cy="256032"/>
          </a:xfrm>
          <a:prstGeom prst="rect">
            <a:avLst/>
          </a:prstGeom>
        </p:spPr>
      </p:pic>
      <p:sp>
        <p:nvSpPr>
          <p:cNvPr id="11" name="Text 6"/>
          <p:cNvSpPr/>
          <p:nvPr/>
        </p:nvSpPr>
        <p:spPr>
          <a:xfrm>
            <a:off x="914400" y="3520440"/>
            <a:ext cx="7772400" cy="530352"/>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Lectins can show up late</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Lectins from years of plants — grains, legumes, nightshades — get stored in body tissue. As fat mobilizes, some can re-enter circulation and cause gut symptoms even though you're not eating plants.</a:t>
            </a:r>
            <a:endParaRPr lang="en-US" sz="1400" dirty="0"/>
          </a:p>
        </p:txBody>
      </p:sp>
      <p:pic>
        <p:nvPicPr>
          <p:cNvPr id="12" name="Image 3" descr="preencoded.png">    </p:cNvPr>
          <p:cNvPicPr>
            <a:picLocks noChangeAspect="1"/>
          </p:cNvPicPr>
          <p:nvPr/>
        </p:nvPicPr>
        <p:blipFill>
          <a:blip r:embed="rId4"/>
          <a:stretch>
            <a:fillRect/>
          </a:stretch>
        </p:blipFill>
        <p:spPr>
          <a:xfrm>
            <a:off x="457200" y="4105656"/>
            <a:ext cx="256032" cy="256032"/>
          </a:xfrm>
          <a:prstGeom prst="rect">
            <a:avLst/>
          </a:prstGeom>
        </p:spPr>
      </p:pic>
      <p:sp>
        <p:nvSpPr>
          <p:cNvPr id="13" name="Text 7"/>
          <p:cNvSpPr/>
          <p:nvPr/>
        </p:nvSpPr>
        <p:spPr>
          <a:xfrm>
            <a:off x="914400" y="4069080"/>
            <a:ext cx="7772400" cy="530352"/>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Stay the course</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These symptoms are signals the system is working, not signs to quit. They peak in weeks two to three and fade by week four. Drink salty water, sleep more, eat more fat.</a:t>
            </a:r>
            <a:endParaRPr lang="en-US" sz="1400" dirty="0"/>
          </a:p>
        </p:txBody>
      </p:sp>
      <p:sp>
        <p:nvSpPr>
          <p:cNvPr id="14" name="Shape 8"/>
          <p:cNvSpPr/>
          <p:nvPr/>
        </p:nvSpPr>
        <p:spPr>
          <a:xfrm>
            <a:off x="457200" y="4754880"/>
            <a:ext cx="8229600" cy="0"/>
          </a:xfrm>
          <a:prstGeom prst="line">
            <a:avLst/>
          </a:prstGeom>
          <a:noFill/>
          <a:ln w="9525">
            <a:solidFill>
              <a:srgbClr val="D6D3D1"/>
            </a:solidFill>
            <a:prstDash val="solid"/>
          </a:ln>
        </p:spPr>
      </p:sp>
      <p:sp>
        <p:nvSpPr>
          <p:cNvPr id="15" name="Text 9"/>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WELCOME</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01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Start here — the simplest version of carnivore.</a:t>
            </a:r>
            <a:endParaRPr lang="en-US" sz="3000" dirty="0"/>
          </a:p>
        </p:txBody>
      </p:sp>
      <p:sp>
        <p:nvSpPr>
          <p:cNvPr id="5" name="Text 3"/>
          <p:cNvSpPr/>
          <p:nvPr/>
        </p:nvSpPr>
        <p:spPr>
          <a:xfrm>
            <a:off x="457200" y="1783080"/>
            <a:ext cx="5486400" cy="1737360"/>
          </a:xfrm>
          <a:prstGeom prst="rect">
            <a:avLst/>
          </a:prstGeom>
          <a:noFill/>
          <a:ln>
            <a:noFill/>
          </a:ln>
        </p:spPr>
        <p:txBody>
          <a:bodyPr wrap="square" lIns="0" tIns="0" rIns="0" bIns="0" rtlCol="0" anchor="ctr"/>
          <a:lstStyle/>
          <a:p>
            <a:pPr indent="0" marL="0">
              <a:spcAft>
                <a:spcPts val="800"/>
              </a:spcAft>
              <a:buNone/>
            </a:pPr>
            <a:r>
              <a:rPr lang="en-US" sz="1400" dirty="0">
                <a:solidFill>
                  <a:srgbClr val="374151"/>
                </a:solidFill>
                <a:latin typeface="Calibri" pitchFamily="34" charset="0"/>
                <a:ea typeface="Calibri" pitchFamily="34" charset="-122"/>
                <a:cs typeface="Calibri" pitchFamily="34" charset="-120"/>
              </a:rPr>
              <a:t>This guide covers the first 30 days only: a strict, clean, minimal approach to carnivore eating built on four foods. No cheating, no improvising, no add-ons. What — if anything — gets added back after thirty days is a separate conversation, covered in a separate guide.</a:t>
            </a:r>
            <a:endParaRPr lang="en-US" sz="1400" dirty="0"/>
          </a:p>
        </p:txBody>
      </p:sp>
      <p:sp>
        <p:nvSpPr>
          <p:cNvPr id="6" name="Text 4"/>
          <p:cNvSpPr/>
          <p:nvPr/>
        </p:nvSpPr>
        <p:spPr>
          <a:xfrm>
            <a:off x="457200" y="3657600"/>
            <a:ext cx="5486400" cy="457200"/>
          </a:xfrm>
          <a:prstGeom prst="rect">
            <a:avLst/>
          </a:prstGeom>
          <a:noFill/>
          <a:ln>
            <a:noFill/>
          </a:ln>
        </p:spPr>
        <p:txBody>
          <a:bodyPr wrap="square" lIns="0" tIns="0" rIns="0" bIns="0" rtlCol="0" anchor="ctr"/>
          <a:lstStyle/>
          <a:p>
            <a:pPr indent="0" marL="0">
              <a:buNone/>
            </a:pPr>
            <a:r>
              <a:rPr lang="en-US" sz="1200" i="1" dirty="0">
                <a:solidFill>
                  <a:srgbClr val="6B7280"/>
                </a:solidFill>
                <a:latin typeface="Calibri" pitchFamily="34" charset="0"/>
                <a:ea typeface="Calibri" pitchFamily="34" charset="-122"/>
                <a:cs typeface="Calibri" pitchFamily="34" charset="-120"/>
              </a:rPr>
              <a:t>Read it once before you start. The protocol works in the order it's written.</a:t>
            </a:r>
            <a:endParaRPr lang="en-US" sz="1200" dirty="0"/>
          </a:p>
        </p:txBody>
      </p:sp>
      <p:sp>
        <p:nvSpPr>
          <p:cNvPr id="7" name="Shape 5"/>
          <p:cNvSpPr/>
          <p:nvPr/>
        </p:nvSpPr>
        <p:spPr>
          <a:xfrm>
            <a:off x="6400800" y="1783080"/>
            <a:ext cx="2286000" cy="2468880"/>
          </a:xfrm>
          <a:prstGeom prst="rect">
            <a:avLst/>
          </a:prstGeom>
          <a:solidFill>
            <a:srgbClr val="FFFFFF"/>
          </a:solidFill>
          <a:ln>
            <a:noFill/>
          </a:ln>
        </p:spPr>
      </p:sp>
      <p:sp>
        <p:nvSpPr>
          <p:cNvPr id="8" name="Shape 6"/>
          <p:cNvSpPr/>
          <p:nvPr/>
        </p:nvSpPr>
        <p:spPr>
          <a:xfrm>
            <a:off x="6400800" y="1783080"/>
            <a:ext cx="54864" cy="2468880"/>
          </a:xfrm>
          <a:prstGeom prst="rect">
            <a:avLst/>
          </a:prstGeom>
          <a:solidFill>
            <a:srgbClr val="9A3412"/>
          </a:solidFill>
          <a:ln>
            <a:noFill/>
          </a:ln>
        </p:spPr>
      </p:sp>
      <p:pic>
        <p:nvPicPr>
          <p:cNvPr id="9" name="Image 0" descr="preencoded.png">    </p:cNvPr>
          <p:cNvPicPr>
            <a:picLocks noChangeAspect="1"/>
          </p:cNvPicPr>
          <p:nvPr/>
        </p:nvPicPr>
        <p:blipFill>
          <a:blip r:embed="rId1"/>
          <a:stretch>
            <a:fillRect/>
          </a:stretch>
        </p:blipFill>
        <p:spPr>
          <a:xfrm>
            <a:off x="6583680" y="1920240"/>
            <a:ext cx="320040" cy="320040"/>
          </a:xfrm>
          <a:prstGeom prst="rect">
            <a:avLst/>
          </a:prstGeom>
        </p:spPr>
      </p:pic>
      <p:sp>
        <p:nvSpPr>
          <p:cNvPr id="10" name="Text 7"/>
          <p:cNvSpPr/>
          <p:nvPr/>
        </p:nvSpPr>
        <p:spPr>
          <a:xfrm>
            <a:off x="6583680" y="2331720"/>
            <a:ext cx="1965960" cy="1828800"/>
          </a:xfrm>
          <a:prstGeom prst="rect">
            <a:avLst/>
          </a:prstGeom>
          <a:noFill/>
          <a:ln>
            <a:noFill/>
          </a:ln>
        </p:spPr>
        <p:txBody>
          <a:bodyPr wrap="square" lIns="0" tIns="0" rIns="0" bIns="0" rtlCol="0" anchor="t"/>
          <a:lstStyle/>
          <a:p>
            <a:pPr indent="0" marL="0">
              <a:buNone/>
            </a:pPr>
            <a:r>
              <a:rPr lang="en-US" sz="1200" i="1" dirty="0">
                <a:solidFill>
                  <a:srgbClr val="1F2937"/>
                </a:solidFill>
                <a:latin typeface="Georgia" pitchFamily="34" charset="0"/>
                <a:ea typeface="Georgia" pitchFamily="34" charset="-122"/>
                <a:cs typeface="Georgia" pitchFamily="34" charset="-120"/>
              </a:rPr>
              <a:t>Strictness is a kindness. Clear rules, clear results, no daily debate with yourself about food.</a:t>
            </a:r>
            <a:endParaRPr lang="en-US" sz="1200" dirty="0"/>
          </a:p>
        </p:txBody>
      </p:sp>
      <p:sp>
        <p:nvSpPr>
          <p:cNvPr id="11" name="Shape 8"/>
          <p:cNvSpPr/>
          <p:nvPr/>
        </p:nvSpPr>
        <p:spPr>
          <a:xfrm>
            <a:off x="457200" y="4754880"/>
            <a:ext cx="8229600" cy="0"/>
          </a:xfrm>
          <a:prstGeom prst="line">
            <a:avLst/>
          </a:prstGeom>
          <a:noFill/>
          <a:ln w="9525">
            <a:solidFill>
              <a:srgbClr val="D6D3D1"/>
            </a:solidFill>
            <a:prstDash val="solid"/>
          </a:ln>
        </p:spPr>
      </p:sp>
      <p:sp>
        <p:nvSpPr>
          <p:cNvPr id="12" name="Text 9"/>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TROUBLESHOOTING</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19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When something feels off — the usual culprits.</a:t>
            </a:r>
            <a:endParaRPr lang="en-US" sz="3000" dirty="0"/>
          </a:p>
        </p:txBody>
      </p:sp>
      <p:pic>
        <p:nvPicPr>
          <p:cNvPr id="5" name="Image 0" descr="preencoded.png">    </p:cNvPr>
          <p:cNvPicPr>
            <a:picLocks noChangeAspect="1"/>
          </p:cNvPicPr>
          <p:nvPr/>
        </p:nvPicPr>
        <p:blipFill>
          <a:blip r:embed="rId1"/>
          <a:stretch>
            <a:fillRect/>
          </a:stretch>
        </p:blipFill>
        <p:spPr>
          <a:xfrm>
            <a:off x="457200" y="1920240"/>
            <a:ext cx="256032" cy="256032"/>
          </a:xfrm>
          <a:prstGeom prst="rect">
            <a:avLst/>
          </a:prstGeom>
        </p:spPr>
      </p:pic>
      <p:sp>
        <p:nvSpPr>
          <p:cNvPr id="6" name="Text 3"/>
          <p:cNvSpPr/>
          <p:nvPr/>
        </p:nvSpPr>
        <p:spPr>
          <a:xfrm>
            <a:off x="868680" y="1874520"/>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Headache or fatigue</a:t>
            </a:r>
            <a:endParaRPr lang="en-US" sz="1300" dirty="0"/>
          </a:p>
        </p:txBody>
      </p:sp>
      <p:sp>
        <p:nvSpPr>
          <p:cNvPr id="7" name="Text 4"/>
          <p:cNvSpPr/>
          <p:nvPr/>
        </p:nvSpPr>
        <p:spPr>
          <a:xfrm>
            <a:off x="868680" y="2167128"/>
            <a:ext cx="365760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Almost always low sodium. Salt your food, sip salty water.</a:t>
            </a:r>
            <a:endParaRPr lang="en-US" sz="1100" dirty="0"/>
          </a:p>
        </p:txBody>
      </p:sp>
      <p:pic>
        <p:nvPicPr>
          <p:cNvPr id="8" name="Image 1" descr="preencoded.png">    </p:cNvPr>
          <p:cNvPicPr>
            <a:picLocks noChangeAspect="1"/>
          </p:cNvPicPr>
          <p:nvPr/>
        </p:nvPicPr>
        <p:blipFill>
          <a:blip r:embed="rId2"/>
          <a:stretch>
            <a:fillRect/>
          </a:stretch>
        </p:blipFill>
        <p:spPr>
          <a:xfrm>
            <a:off x="4663440" y="1920240"/>
            <a:ext cx="256032" cy="256032"/>
          </a:xfrm>
          <a:prstGeom prst="rect">
            <a:avLst/>
          </a:prstGeom>
        </p:spPr>
      </p:pic>
      <p:sp>
        <p:nvSpPr>
          <p:cNvPr id="9" name="Text 5"/>
          <p:cNvSpPr/>
          <p:nvPr/>
        </p:nvSpPr>
        <p:spPr>
          <a:xfrm>
            <a:off x="5074920" y="1874520"/>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Constipation</a:t>
            </a:r>
            <a:endParaRPr lang="en-US" sz="1300" dirty="0"/>
          </a:p>
        </p:txBody>
      </p:sp>
      <p:sp>
        <p:nvSpPr>
          <p:cNvPr id="10" name="Text 6"/>
          <p:cNvSpPr/>
          <p:nvPr/>
        </p:nvSpPr>
        <p:spPr>
          <a:xfrm>
            <a:off x="5074920" y="2167128"/>
            <a:ext cx="365760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Add fat. Fat keeps digestion moving on a meat-only diet.</a:t>
            </a:r>
            <a:endParaRPr lang="en-US" sz="1100" dirty="0"/>
          </a:p>
        </p:txBody>
      </p:sp>
      <p:pic>
        <p:nvPicPr>
          <p:cNvPr id="11" name="Image 2" descr="preencoded.png">    </p:cNvPr>
          <p:cNvPicPr>
            <a:picLocks noChangeAspect="1"/>
          </p:cNvPicPr>
          <p:nvPr/>
        </p:nvPicPr>
        <p:blipFill>
          <a:blip r:embed="rId3"/>
          <a:stretch>
            <a:fillRect/>
          </a:stretch>
        </p:blipFill>
        <p:spPr>
          <a:xfrm>
            <a:off x="457200" y="2880360"/>
            <a:ext cx="256032" cy="256032"/>
          </a:xfrm>
          <a:prstGeom prst="rect">
            <a:avLst/>
          </a:prstGeom>
        </p:spPr>
      </p:pic>
      <p:sp>
        <p:nvSpPr>
          <p:cNvPr id="12" name="Text 7"/>
          <p:cNvSpPr/>
          <p:nvPr/>
        </p:nvSpPr>
        <p:spPr>
          <a:xfrm>
            <a:off x="868680" y="2834640"/>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Diarrhea</a:t>
            </a:r>
            <a:endParaRPr lang="en-US" sz="1300" dirty="0"/>
          </a:p>
        </p:txBody>
      </p:sp>
      <p:sp>
        <p:nvSpPr>
          <p:cNvPr id="13" name="Text 8"/>
          <p:cNvSpPr/>
          <p:nvPr/>
        </p:nvSpPr>
        <p:spPr>
          <a:xfrm>
            <a:off x="868680" y="3127248"/>
            <a:ext cx="365760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Too much fat too fast. Lean cuts for a few days, then add fat back slowly.</a:t>
            </a:r>
            <a:endParaRPr lang="en-US" sz="1100" dirty="0"/>
          </a:p>
        </p:txBody>
      </p:sp>
      <p:pic>
        <p:nvPicPr>
          <p:cNvPr id="14" name="Image 3" descr="preencoded.png">    </p:cNvPr>
          <p:cNvPicPr>
            <a:picLocks noChangeAspect="1"/>
          </p:cNvPicPr>
          <p:nvPr/>
        </p:nvPicPr>
        <p:blipFill>
          <a:blip r:embed="rId4"/>
          <a:stretch>
            <a:fillRect/>
          </a:stretch>
        </p:blipFill>
        <p:spPr>
          <a:xfrm>
            <a:off x="4663440" y="2880360"/>
            <a:ext cx="256032" cy="256032"/>
          </a:xfrm>
          <a:prstGeom prst="rect">
            <a:avLst/>
          </a:prstGeom>
        </p:spPr>
      </p:pic>
      <p:sp>
        <p:nvSpPr>
          <p:cNvPr id="15" name="Text 9"/>
          <p:cNvSpPr/>
          <p:nvPr/>
        </p:nvSpPr>
        <p:spPr>
          <a:xfrm>
            <a:off x="5074920" y="2834640"/>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Cravings won't quit</a:t>
            </a:r>
            <a:endParaRPr lang="en-US" sz="1300" dirty="0"/>
          </a:p>
        </p:txBody>
      </p:sp>
      <p:sp>
        <p:nvSpPr>
          <p:cNvPr id="16" name="Text 10"/>
          <p:cNvSpPr/>
          <p:nvPr/>
        </p:nvSpPr>
        <p:spPr>
          <a:xfrm>
            <a:off x="5074920" y="3127248"/>
            <a:ext cx="365760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Under-eating. Have one larger, fattier meal. Let satiety do its job.</a:t>
            </a:r>
            <a:endParaRPr lang="en-US" sz="1100" dirty="0"/>
          </a:p>
        </p:txBody>
      </p:sp>
      <p:pic>
        <p:nvPicPr>
          <p:cNvPr id="17" name="Image 4" descr="preencoded.png">    </p:cNvPr>
          <p:cNvPicPr>
            <a:picLocks noChangeAspect="1"/>
          </p:cNvPicPr>
          <p:nvPr/>
        </p:nvPicPr>
        <p:blipFill>
          <a:blip r:embed="rId5"/>
          <a:stretch>
            <a:fillRect/>
          </a:stretch>
        </p:blipFill>
        <p:spPr>
          <a:xfrm>
            <a:off x="457200" y="3840480"/>
            <a:ext cx="256032" cy="256032"/>
          </a:xfrm>
          <a:prstGeom prst="rect">
            <a:avLst/>
          </a:prstGeom>
        </p:spPr>
      </p:pic>
      <p:sp>
        <p:nvSpPr>
          <p:cNvPr id="18" name="Text 11"/>
          <p:cNvSpPr/>
          <p:nvPr/>
        </p:nvSpPr>
        <p:spPr>
          <a:xfrm>
            <a:off x="868680" y="3794760"/>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Sleep disturbed</a:t>
            </a:r>
            <a:endParaRPr lang="en-US" sz="1300" dirty="0"/>
          </a:p>
        </p:txBody>
      </p:sp>
      <p:sp>
        <p:nvSpPr>
          <p:cNvPr id="19" name="Text 12"/>
          <p:cNvSpPr/>
          <p:nvPr/>
        </p:nvSpPr>
        <p:spPr>
          <a:xfrm>
            <a:off x="868680" y="4087368"/>
            <a:ext cx="365760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Last meal 2–3 hours before bed. More salt during the day.</a:t>
            </a:r>
            <a:endParaRPr lang="en-US" sz="1100" dirty="0"/>
          </a:p>
        </p:txBody>
      </p:sp>
      <p:pic>
        <p:nvPicPr>
          <p:cNvPr id="20" name="Image 5" descr="preencoded.png">    </p:cNvPr>
          <p:cNvPicPr>
            <a:picLocks noChangeAspect="1"/>
          </p:cNvPicPr>
          <p:nvPr/>
        </p:nvPicPr>
        <p:blipFill>
          <a:blip r:embed="rId6"/>
          <a:stretch>
            <a:fillRect/>
          </a:stretch>
        </p:blipFill>
        <p:spPr>
          <a:xfrm>
            <a:off x="4663440" y="3840480"/>
            <a:ext cx="256032" cy="256032"/>
          </a:xfrm>
          <a:prstGeom prst="rect">
            <a:avLst/>
          </a:prstGeom>
        </p:spPr>
      </p:pic>
      <p:sp>
        <p:nvSpPr>
          <p:cNvPr id="21" name="Text 13"/>
          <p:cNvSpPr/>
          <p:nvPr/>
        </p:nvSpPr>
        <p:spPr>
          <a:xfrm>
            <a:off x="5074920" y="3794760"/>
            <a:ext cx="365760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Weak workouts</a:t>
            </a:r>
            <a:endParaRPr lang="en-US" sz="1300" dirty="0"/>
          </a:p>
        </p:txBody>
      </p:sp>
      <p:sp>
        <p:nvSpPr>
          <p:cNvPr id="22" name="Text 14"/>
          <p:cNvSpPr/>
          <p:nvPr/>
        </p:nvSpPr>
        <p:spPr>
          <a:xfrm>
            <a:off x="5074920" y="4087368"/>
            <a:ext cx="3657600" cy="54864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Normal in weeks 1–3. Eat a fattier meal beforehand and keep volume light.</a:t>
            </a:r>
            <a:endParaRPr lang="en-US" sz="1100" dirty="0"/>
          </a:p>
        </p:txBody>
      </p:sp>
      <p:sp>
        <p:nvSpPr>
          <p:cNvPr id="23" name="Shape 15"/>
          <p:cNvSpPr/>
          <p:nvPr/>
        </p:nvSpPr>
        <p:spPr>
          <a:xfrm>
            <a:off x="457200" y="4754880"/>
            <a:ext cx="8229600" cy="0"/>
          </a:xfrm>
          <a:prstGeom prst="line">
            <a:avLst/>
          </a:prstGeom>
          <a:noFill/>
          <a:ln w="9525">
            <a:solidFill>
              <a:srgbClr val="D6D3D1"/>
            </a:solidFill>
            <a:prstDash val="solid"/>
          </a:ln>
        </p:spPr>
      </p:sp>
      <p:sp>
        <p:nvSpPr>
          <p:cNvPr id="24" name="Text 16"/>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MEASUREMENT</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20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Track what matters — and ignore the rest.</a:t>
            </a:r>
            <a:endParaRPr lang="en-US" sz="3000" dirty="0"/>
          </a:p>
        </p:txBody>
      </p:sp>
      <p:sp>
        <p:nvSpPr>
          <p:cNvPr id="5" name="Text 3"/>
          <p:cNvSpPr/>
          <p:nvPr/>
        </p:nvSpPr>
        <p:spPr>
          <a:xfrm>
            <a:off x="457200" y="1874520"/>
            <a:ext cx="4023360" cy="274320"/>
          </a:xfrm>
          <a:prstGeom prst="rect">
            <a:avLst/>
          </a:prstGeom>
          <a:noFill/>
          <a:ln>
            <a:noFill/>
          </a:ln>
        </p:spPr>
        <p:txBody>
          <a:bodyPr wrap="square" lIns="0" tIns="0" rIns="0" bIns="0" rtlCol="0" anchor="ctr"/>
          <a:lstStyle/>
          <a:p>
            <a:pPr indent="0" marL="0">
              <a:buNone/>
            </a:pPr>
            <a:r>
              <a:rPr lang="en-US" sz="1100" b="1" spc="400" kern="0" dirty="0">
                <a:solidFill>
                  <a:srgbClr val="9A3412"/>
                </a:solidFill>
                <a:latin typeface="Calibri" pitchFamily="34" charset="0"/>
                <a:ea typeface="Calibri" pitchFamily="34" charset="-122"/>
                <a:cs typeface="Calibri" pitchFamily="34" charset="-120"/>
              </a:rPr>
              <a:t>OBJECTIVE</a:t>
            </a:r>
            <a:endParaRPr lang="en-US" sz="1100" dirty="0"/>
          </a:p>
        </p:txBody>
      </p:sp>
      <p:sp>
        <p:nvSpPr>
          <p:cNvPr id="6" name="Text 4"/>
          <p:cNvSpPr/>
          <p:nvPr/>
        </p:nvSpPr>
        <p:spPr>
          <a:xfrm>
            <a:off x="457200" y="2194560"/>
            <a:ext cx="4023360" cy="2194560"/>
          </a:xfrm>
          <a:prstGeom prst="rect">
            <a:avLst/>
          </a:prstGeom>
          <a:noFill/>
          <a:ln>
            <a:noFill/>
          </a:ln>
        </p:spPr>
        <p:txBody>
          <a:bodyPr wrap="square" lIns="0" tIns="0" rIns="0" bIns="0" rtlCol="0" anchor="ctr"/>
          <a:lstStyle/>
          <a:p>
            <a:pPr marL="342900" indent="-342900">
              <a:spcAft>
                <a:spcPts val="400"/>
              </a:spcAft>
              <a:buSzPct val="100000"/>
              <a:buChar char="•"/>
            </a:pPr>
            <a:r>
              <a:rPr lang="en-US" sz="1200" dirty="0">
                <a:solidFill>
                  <a:srgbClr val="374151"/>
                </a:solidFill>
                <a:latin typeface="Calibri" pitchFamily="34" charset="0"/>
                <a:ea typeface="Calibri" pitchFamily="34" charset="-122"/>
                <a:cs typeface="Calibri" pitchFamily="34" charset="-120"/>
              </a:rPr>
              <a:t>Weight, weekly, same time of day</a:t>
            </a:r>
            <a:endParaRPr lang="en-US" sz="1200" dirty="0"/>
          </a:p>
          <a:p>
            <a:pPr marL="342900" indent="-342900">
              <a:spcAft>
                <a:spcPts val="400"/>
              </a:spcAft>
              <a:buSzPct val="100000"/>
              <a:buChar char="•"/>
            </a:pPr>
            <a:r>
              <a:rPr lang="en-US" sz="1200" dirty="0">
                <a:solidFill>
                  <a:srgbClr val="374151"/>
                </a:solidFill>
                <a:latin typeface="Calibri" pitchFamily="34" charset="0"/>
                <a:ea typeface="Calibri" pitchFamily="34" charset="-122"/>
                <a:cs typeface="Calibri" pitchFamily="34" charset="-120"/>
              </a:rPr>
              <a:t>Waist circumference, monthly</a:t>
            </a:r>
            <a:endParaRPr lang="en-US" sz="1200" dirty="0"/>
          </a:p>
          <a:p>
            <a:pPr marL="342900" indent="-342900">
              <a:spcAft>
                <a:spcPts val="400"/>
              </a:spcAft>
              <a:buSzPct val="100000"/>
              <a:buChar char="•"/>
            </a:pPr>
            <a:r>
              <a:rPr lang="en-US" sz="1200" dirty="0">
                <a:solidFill>
                  <a:srgbClr val="374151"/>
                </a:solidFill>
                <a:latin typeface="Calibri" pitchFamily="34" charset="0"/>
                <a:ea typeface="Calibri" pitchFamily="34" charset="-122"/>
                <a:cs typeface="Calibri" pitchFamily="34" charset="-120"/>
              </a:rPr>
              <a:t>Resting heart rate and HRV</a:t>
            </a:r>
            <a:endParaRPr lang="en-US" sz="1200" dirty="0"/>
          </a:p>
          <a:p>
            <a:pPr marL="342900" indent="-342900">
              <a:spcAft>
                <a:spcPts val="400"/>
              </a:spcAft>
              <a:buSzPct val="100000"/>
              <a:buChar char="•"/>
            </a:pPr>
            <a:r>
              <a:rPr lang="en-US" sz="1200" dirty="0">
                <a:solidFill>
                  <a:srgbClr val="374151"/>
                </a:solidFill>
                <a:latin typeface="Calibri" pitchFamily="34" charset="0"/>
                <a:ea typeface="Calibri" pitchFamily="34" charset="-122"/>
                <a:cs typeface="Calibri" pitchFamily="34" charset="-120"/>
              </a:rPr>
              <a:t>Bloodwork at day 30: lipids, fasting insulin, HbA1c, ferritin</a:t>
            </a:r>
            <a:endParaRPr lang="en-US" sz="1200" dirty="0"/>
          </a:p>
        </p:txBody>
      </p:sp>
      <p:sp>
        <p:nvSpPr>
          <p:cNvPr id="7" name="Text 5"/>
          <p:cNvSpPr/>
          <p:nvPr/>
        </p:nvSpPr>
        <p:spPr>
          <a:xfrm>
            <a:off x="4663440" y="1874520"/>
            <a:ext cx="4023360" cy="274320"/>
          </a:xfrm>
          <a:prstGeom prst="rect">
            <a:avLst/>
          </a:prstGeom>
          <a:noFill/>
          <a:ln>
            <a:noFill/>
          </a:ln>
        </p:spPr>
        <p:txBody>
          <a:bodyPr wrap="square" lIns="0" tIns="0" rIns="0" bIns="0" rtlCol="0" anchor="ctr"/>
          <a:lstStyle/>
          <a:p>
            <a:pPr indent="0" marL="0">
              <a:buNone/>
            </a:pPr>
            <a:r>
              <a:rPr lang="en-US" sz="1100" b="1" spc="400" kern="0" dirty="0">
                <a:solidFill>
                  <a:srgbClr val="9A3412"/>
                </a:solidFill>
                <a:latin typeface="Calibri" pitchFamily="34" charset="0"/>
                <a:ea typeface="Calibri" pitchFamily="34" charset="-122"/>
                <a:cs typeface="Calibri" pitchFamily="34" charset="-120"/>
              </a:rPr>
              <a:t>SUBJECTIVE</a:t>
            </a:r>
            <a:endParaRPr lang="en-US" sz="1100" dirty="0"/>
          </a:p>
        </p:txBody>
      </p:sp>
      <p:sp>
        <p:nvSpPr>
          <p:cNvPr id="8" name="Text 6"/>
          <p:cNvSpPr/>
          <p:nvPr/>
        </p:nvSpPr>
        <p:spPr>
          <a:xfrm>
            <a:off x="4663440" y="2194560"/>
            <a:ext cx="4023360" cy="2194560"/>
          </a:xfrm>
          <a:prstGeom prst="rect">
            <a:avLst/>
          </a:prstGeom>
          <a:noFill/>
          <a:ln>
            <a:noFill/>
          </a:ln>
        </p:spPr>
        <p:txBody>
          <a:bodyPr wrap="square" lIns="0" tIns="0" rIns="0" bIns="0" rtlCol="0" anchor="ctr"/>
          <a:lstStyle/>
          <a:p>
            <a:pPr marL="342900" indent="-342900">
              <a:spcAft>
                <a:spcPts val="400"/>
              </a:spcAft>
              <a:buSzPct val="100000"/>
              <a:buChar char="•"/>
            </a:pPr>
            <a:r>
              <a:rPr lang="en-US" sz="1200" dirty="0">
                <a:solidFill>
                  <a:srgbClr val="374151"/>
                </a:solidFill>
                <a:latin typeface="Calibri" pitchFamily="34" charset="0"/>
                <a:ea typeface="Calibri" pitchFamily="34" charset="-122"/>
                <a:cs typeface="Calibri" pitchFamily="34" charset="-120"/>
              </a:rPr>
              <a:t>Energy through the afternoon (1–10)</a:t>
            </a:r>
            <a:endParaRPr lang="en-US" sz="1200" dirty="0"/>
          </a:p>
          <a:p>
            <a:pPr marL="342900" indent="-342900">
              <a:spcAft>
                <a:spcPts val="400"/>
              </a:spcAft>
              <a:buSzPct val="100000"/>
              <a:buChar char="•"/>
            </a:pPr>
            <a:r>
              <a:rPr lang="en-US" sz="1200" dirty="0">
                <a:solidFill>
                  <a:srgbClr val="374151"/>
                </a:solidFill>
                <a:latin typeface="Calibri" pitchFamily="34" charset="0"/>
                <a:ea typeface="Calibri" pitchFamily="34" charset="-122"/>
                <a:cs typeface="Calibri" pitchFamily="34" charset="-120"/>
              </a:rPr>
              <a:t>Sleep quality the night before</a:t>
            </a:r>
            <a:endParaRPr lang="en-US" sz="1200" dirty="0"/>
          </a:p>
          <a:p>
            <a:pPr marL="342900" indent="-342900">
              <a:spcAft>
                <a:spcPts val="400"/>
              </a:spcAft>
              <a:buSzPct val="100000"/>
              <a:buChar char="•"/>
            </a:pPr>
            <a:r>
              <a:rPr lang="en-US" sz="1200" dirty="0">
                <a:solidFill>
                  <a:srgbClr val="374151"/>
                </a:solidFill>
                <a:latin typeface="Calibri" pitchFamily="34" charset="0"/>
                <a:ea typeface="Calibri" pitchFamily="34" charset="-122"/>
                <a:cs typeface="Calibri" pitchFamily="34" charset="-120"/>
              </a:rPr>
              <a:t>Hunger at meals — clean or driven?</a:t>
            </a:r>
            <a:endParaRPr lang="en-US" sz="1200" dirty="0"/>
          </a:p>
          <a:p>
            <a:pPr marL="342900" indent="-342900">
              <a:spcAft>
                <a:spcPts val="400"/>
              </a:spcAft>
              <a:buSzPct val="100000"/>
              <a:buChar char="•"/>
            </a:pPr>
            <a:r>
              <a:rPr lang="en-US" sz="1200" dirty="0">
                <a:solidFill>
                  <a:srgbClr val="374151"/>
                </a:solidFill>
                <a:latin typeface="Calibri" pitchFamily="34" charset="0"/>
                <a:ea typeface="Calibri" pitchFamily="34" charset="-122"/>
                <a:cs typeface="Calibri" pitchFamily="34" charset="-120"/>
              </a:rPr>
              <a:t>Mood, focus, irritability</a:t>
            </a:r>
            <a:endParaRPr lang="en-US" sz="1200" dirty="0"/>
          </a:p>
          <a:p>
            <a:pPr marL="342900" indent="-342900">
              <a:spcAft>
                <a:spcPts val="400"/>
              </a:spcAft>
              <a:buSzPct val="100000"/>
              <a:buChar char="•"/>
            </a:pPr>
            <a:r>
              <a:rPr lang="en-US" sz="1200" dirty="0">
                <a:solidFill>
                  <a:srgbClr val="374151"/>
                </a:solidFill>
                <a:latin typeface="Calibri" pitchFamily="34" charset="0"/>
                <a:ea typeface="Calibri" pitchFamily="34" charset="-122"/>
                <a:cs typeface="Calibri" pitchFamily="34" charset="-120"/>
              </a:rPr>
              <a:t>Joint and gut comfort</a:t>
            </a:r>
            <a:endParaRPr lang="en-US" sz="1200" dirty="0"/>
          </a:p>
        </p:txBody>
      </p:sp>
      <p:sp>
        <p:nvSpPr>
          <p:cNvPr id="9" name="Shape 7"/>
          <p:cNvSpPr/>
          <p:nvPr/>
        </p:nvSpPr>
        <p:spPr>
          <a:xfrm>
            <a:off x="457200" y="4754880"/>
            <a:ext cx="8229600" cy="0"/>
          </a:xfrm>
          <a:prstGeom prst="line">
            <a:avLst/>
          </a:prstGeom>
          <a:noFill/>
          <a:ln w="9525">
            <a:solidFill>
              <a:srgbClr val="D6D3D1"/>
            </a:solidFill>
            <a:prstDash val="solid"/>
          </a:ln>
        </p:spPr>
      </p:sp>
      <p:sp>
        <p:nvSpPr>
          <p:cNvPr id="10" name="Text 8"/>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REAL LIFE</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21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Eating out, travel, and other people's tables.</a:t>
            </a:r>
            <a:endParaRPr lang="en-US" sz="3000" dirty="0"/>
          </a:p>
        </p:txBody>
      </p:sp>
      <p:pic>
        <p:nvPicPr>
          <p:cNvPr id="5" name="Image 0" descr="preencoded.png">    </p:cNvPr>
          <p:cNvPicPr>
            <a:picLocks noChangeAspect="1"/>
          </p:cNvPicPr>
          <p:nvPr/>
        </p:nvPicPr>
        <p:blipFill>
          <a:blip r:embed="rId1"/>
          <a:stretch>
            <a:fillRect/>
          </a:stretch>
        </p:blipFill>
        <p:spPr>
          <a:xfrm>
            <a:off x="457200" y="1965960"/>
            <a:ext cx="274320" cy="274320"/>
          </a:xfrm>
          <a:prstGeom prst="rect">
            <a:avLst/>
          </a:prstGeom>
        </p:spPr>
      </p:pic>
      <p:sp>
        <p:nvSpPr>
          <p:cNvPr id="6" name="Text 3"/>
          <p:cNvSpPr/>
          <p:nvPr/>
        </p:nvSpPr>
        <p:spPr>
          <a:xfrm>
            <a:off x="914400" y="1920240"/>
            <a:ext cx="3657600" cy="292608"/>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At restaurants</a:t>
            </a:r>
            <a:endParaRPr lang="en-US" sz="1400" dirty="0"/>
          </a:p>
        </p:txBody>
      </p:sp>
      <p:sp>
        <p:nvSpPr>
          <p:cNvPr id="7" name="Text 4"/>
          <p:cNvSpPr/>
          <p:nvPr/>
        </p:nvSpPr>
        <p:spPr>
          <a:xfrm>
            <a:off x="914400" y="2231136"/>
            <a:ext cx="3657600" cy="96012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Order steak — tell them no marinade, no rub, no sauce. Butter on top, no sides. Bacon and eggs at breakfast.</a:t>
            </a:r>
            <a:endParaRPr lang="en-US" sz="1150" dirty="0"/>
          </a:p>
        </p:txBody>
      </p:sp>
      <p:pic>
        <p:nvPicPr>
          <p:cNvPr id="8" name="Image 1" descr="preencoded.png">    </p:cNvPr>
          <p:cNvPicPr>
            <a:picLocks noChangeAspect="1"/>
          </p:cNvPicPr>
          <p:nvPr/>
        </p:nvPicPr>
        <p:blipFill>
          <a:blip r:embed="rId2"/>
          <a:stretch>
            <a:fillRect/>
          </a:stretch>
        </p:blipFill>
        <p:spPr>
          <a:xfrm>
            <a:off x="4663440" y="1965960"/>
            <a:ext cx="274320" cy="274320"/>
          </a:xfrm>
          <a:prstGeom prst="rect">
            <a:avLst/>
          </a:prstGeom>
        </p:spPr>
      </p:pic>
      <p:sp>
        <p:nvSpPr>
          <p:cNvPr id="9" name="Text 5"/>
          <p:cNvSpPr/>
          <p:nvPr/>
        </p:nvSpPr>
        <p:spPr>
          <a:xfrm>
            <a:off x="5120640" y="1920240"/>
            <a:ext cx="3657600" cy="292608"/>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On the road</a:t>
            </a:r>
            <a:endParaRPr lang="en-US" sz="1400" dirty="0"/>
          </a:p>
        </p:txBody>
      </p:sp>
      <p:sp>
        <p:nvSpPr>
          <p:cNvPr id="10" name="Text 6"/>
          <p:cNvSpPr/>
          <p:nvPr/>
        </p:nvSpPr>
        <p:spPr>
          <a:xfrm>
            <a:off x="5120640" y="2231136"/>
            <a:ext cx="3657600" cy="96012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A cooler with ground-beef patties and hard-boiled eggs covers a full day. Bacon travels well.</a:t>
            </a:r>
            <a:endParaRPr lang="en-US" sz="1150" dirty="0"/>
          </a:p>
        </p:txBody>
      </p:sp>
      <p:pic>
        <p:nvPicPr>
          <p:cNvPr id="11" name="Image 2" descr="preencoded.png">    </p:cNvPr>
          <p:cNvPicPr>
            <a:picLocks noChangeAspect="1"/>
          </p:cNvPicPr>
          <p:nvPr/>
        </p:nvPicPr>
        <p:blipFill>
          <a:blip r:embed="rId3"/>
          <a:stretch>
            <a:fillRect/>
          </a:stretch>
        </p:blipFill>
        <p:spPr>
          <a:xfrm>
            <a:off x="457200" y="3337560"/>
            <a:ext cx="274320" cy="274320"/>
          </a:xfrm>
          <a:prstGeom prst="rect">
            <a:avLst/>
          </a:prstGeom>
        </p:spPr>
      </p:pic>
      <p:sp>
        <p:nvSpPr>
          <p:cNvPr id="12" name="Text 7"/>
          <p:cNvSpPr/>
          <p:nvPr/>
        </p:nvSpPr>
        <p:spPr>
          <a:xfrm>
            <a:off x="914400" y="3291840"/>
            <a:ext cx="3657600" cy="292608"/>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At family meals</a:t>
            </a:r>
            <a:endParaRPr lang="en-US" sz="1400" dirty="0"/>
          </a:p>
        </p:txBody>
      </p:sp>
      <p:sp>
        <p:nvSpPr>
          <p:cNvPr id="13" name="Text 8"/>
          <p:cNvSpPr/>
          <p:nvPr/>
        </p:nvSpPr>
        <p:spPr>
          <a:xfrm>
            <a:off x="914400" y="3602736"/>
            <a:ext cx="3657600" cy="96012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Eat a big BBB&amp;E meal beforehand. Bring your own steak if needed. Enjoy the people, ignore the table.</a:t>
            </a:r>
            <a:endParaRPr lang="en-US" sz="1150" dirty="0"/>
          </a:p>
        </p:txBody>
      </p:sp>
      <p:pic>
        <p:nvPicPr>
          <p:cNvPr id="14" name="Image 3" descr="preencoded.png">    </p:cNvPr>
          <p:cNvPicPr>
            <a:picLocks noChangeAspect="1"/>
          </p:cNvPicPr>
          <p:nvPr/>
        </p:nvPicPr>
        <p:blipFill>
          <a:blip r:embed="rId4"/>
          <a:stretch>
            <a:fillRect/>
          </a:stretch>
        </p:blipFill>
        <p:spPr>
          <a:xfrm>
            <a:off x="4663440" y="3337560"/>
            <a:ext cx="274320" cy="274320"/>
          </a:xfrm>
          <a:prstGeom prst="rect">
            <a:avLst/>
          </a:prstGeom>
        </p:spPr>
      </p:pic>
      <p:sp>
        <p:nvSpPr>
          <p:cNvPr id="15" name="Text 9"/>
          <p:cNvSpPr/>
          <p:nvPr/>
        </p:nvSpPr>
        <p:spPr>
          <a:xfrm>
            <a:off x="5120640" y="3291840"/>
            <a:ext cx="3657600" cy="292608"/>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When asked why</a:t>
            </a:r>
            <a:endParaRPr lang="en-US" sz="1400" dirty="0"/>
          </a:p>
        </p:txBody>
      </p:sp>
      <p:sp>
        <p:nvSpPr>
          <p:cNvPr id="16" name="Text 10"/>
          <p:cNvSpPr/>
          <p:nvPr/>
        </p:nvSpPr>
        <p:spPr>
          <a:xfrm>
            <a:off x="5120640" y="3602736"/>
            <a:ext cx="3657600" cy="960120"/>
          </a:xfrm>
          <a:prstGeom prst="rect">
            <a:avLst/>
          </a:prstGeom>
          <a:noFill/>
          <a:ln>
            <a:noFill/>
          </a:ln>
        </p:spPr>
        <p:txBody>
          <a:bodyPr wrap="square" lIns="0" tIns="0" rIns="0" bIns="0" rtlCol="0" anchor="ctr"/>
          <a:lstStyle/>
          <a:p>
            <a:pPr indent="0" marL="0">
              <a:buNone/>
            </a:pPr>
            <a:r>
              <a:rPr lang="en-US" sz="1150" dirty="0">
                <a:solidFill>
                  <a:srgbClr val="374151"/>
                </a:solidFill>
                <a:latin typeface="Calibri" pitchFamily="34" charset="0"/>
                <a:ea typeface="Calibri" pitchFamily="34" charset="-122"/>
                <a:cs typeface="Calibri" pitchFamily="34" charset="-120"/>
              </a:rPr>
              <a:t>Lead with results, not rules. Curiosity wins more friends than conversion.</a:t>
            </a:r>
            <a:endParaRPr lang="en-US" sz="1150" dirty="0"/>
          </a:p>
        </p:txBody>
      </p:sp>
      <p:sp>
        <p:nvSpPr>
          <p:cNvPr id="17" name="Shape 11"/>
          <p:cNvSpPr/>
          <p:nvPr/>
        </p:nvSpPr>
        <p:spPr>
          <a:xfrm>
            <a:off x="457200" y="4754880"/>
            <a:ext cx="8229600" cy="0"/>
          </a:xfrm>
          <a:prstGeom prst="line">
            <a:avLst/>
          </a:prstGeom>
          <a:noFill/>
          <a:ln w="9525">
            <a:solidFill>
              <a:srgbClr val="D6D3D1"/>
            </a:solidFill>
            <a:prstDash val="solid"/>
          </a:ln>
        </p:spPr>
      </p:sp>
      <p:sp>
        <p:nvSpPr>
          <p:cNvPr id="18" name="Text 12"/>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MINDSET</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22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How to think about the next 30 days.</a:t>
            </a:r>
            <a:endParaRPr lang="en-US" sz="3000" dirty="0"/>
          </a:p>
        </p:txBody>
      </p:sp>
      <p:pic>
        <p:nvPicPr>
          <p:cNvPr id="5" name="Image 0" descr="preencoded.png">    </p:cNvPr>
          <p:cNvPicPr>
            <a:picLocks noChangeAspect="1"/>
          </p:cNvPicPr>
          <p:nvPr/>
        </p:nvPicPr>
        <p:blipFill>
          <a:blip r:embed="rId1"/>
          <a:stretch>
            <a:fillRect/>
          </a:stretch>
        </p:blipFill>
        <p:spPr>
          <a:xfrm>
            <a:off x="457200" y="1920240"/>
            <a:ext cx="292608" cy="292608"/>
          </a:xfrm>
          <a:prstGeom prst="rect">
            <a:avLst/>
          </a:prstGeom>
        </p:spPr>
      </p:pic>
      <p:sp>
        <p:nvSpPr>
          <p:cNvPr id="6" name="Text 3"/>
          <p:cNvSpPr/>
          <p:nvPr/>
        </p:nvSpPr>
        <p:spPr>
          <a:xfrm>
            <a:off x="914400" y="1874520"/>
            <a:ext cx="7772400" cy="32004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The rules are the gift</a:t>
            </a:r>
            <a:endParaRPr lang="en-US" sz="1400" dirty="0"/>
          </a:p>
        </p:txBody>
      </p:sp>
      <p:sp>
        <p:nvSpPr>
          <p:cNvPr id="7" name="Text 4"/>
          <p:cNvSpPr/>
          <p:nvPr/>
        </p:nvSpPr>
        <p:spPr>
          <a:xfrm>
            <a:off x="914400" y="2176272"/>
            <a:ext cx="7772400" cy="411480"/>
          </a:xfrm>
          <a:prstGeom prst="rect">
            <a:avLst/>
          </a:prstGeom>
          <a:noFill/>
          <a:ln>
            <a:noFill/>
          </a:ln>
        </p:spPr>
        <p:txBody>
          <a:bodyPr wrap="square" lIns="0" tIns="0" rIns="0" bIns="0" rtlCol="0" anchor="ctr"/>
          <a:lstStyle/>
          <a:p>
            <a:pPr indent="0" marL="0">
              <a:buNone/>
            </a:pPr>
            <a:r>
              <a:rPr lang="en-US" sz="1200" dirty="0">
                <a:solidFill>
                  <a:srgbClr val="374151"/>
                </a:solidFill>
                <a:latin typeface="Calibri" pitchFamily="34" charset="0"/>
                <a:ea typeface="Calibri" pitchFamily="34" charset="-122"/>
                <a:cs typeface="Calibri" pitchFamily="34" charset="-120"/>
              </a:rPr>
              <a:t>Four foods, no debate. The rigidity is what makes the result possible.</a:t>
            </a:r>
            <a:endParaRPr lang="en-US" sz="1200" dirty="0"/>
          </a:p>
        </p:txBody>
      </p:sp>
      <p:pic>
        <p:nvPicPr>
          <p:cNvPr id="8" name="Image 1" descr="preencoded.png">    </p:cNvPr>
          <p:cNvPicPr>
            <a:picLocks noChangeAspect="1"/>
          </p:cNvPicPr>
          <p:nvPr/>
        </p:nvPicPr>
        <p:blipFill>
          <a:blip r:embed="rId2"/>
          <a:stretch>
            <a:fillRect/>
          </a:stretch>
        </p:blipFill>
        <p:spPr>
          <a:xfrm>
            <a:off x="457200" y="2633472"/>
            <a:ext cx="292608" cy="292608"/>
          </a:xfrm>
          <a:prstGeom prst="rect">
            <a:avLst/>
          </a:prstGeom>
        </p:spPr>
      </p:pic>
      <p:sp>
        <p:nvSpPr>
          <p:cNvPr id="9" name="Text 5"/>
          <p:cNvSpPr/>
          <p:nvPr/>
        </p:nvSpPr>
        <p:spPr>
          <a:xfrm>
            <a:off x="914400" y="2587752"/>
            <a:ext cx="7772400" cy="32004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A bad day isn't a re-set</a:t>
            </a:r>
            <a:endParaRPr lang="en-US" sz="1400" dirty="0"/>
          </a:p>
        </p:txBody>
      </p:sp>
      <p:sp>
        <p:nvSpPr>
          <p:cNvPr id="10" name="Text 6"/>
          <p:cNvSpPr/>
          <p:nvPr/>
        </p:nvSpPr>
        <p:spPr>
          <a:xfrm>
            <a:off x="914400" y="2889504"/>
            <a:ext cx="7772400" cy="411480"/>
          </a:xfrm>
          <a:prstGeom prst="rect">
            <a:avLst/>
          </a:prstGeom>
          <a:noFill/>
          <a:ln>
            <a:noFill/>
          </a:ln>
        </p:spPr>
        <p:txBody>
          <a:bodyPr wrap="square" lIns="0" tIns="0" rIns="0" bIns="0" rtlCol="0" anchor="ctr"/>
          <a:lstStyle/>
          <a:p>
            <a:pPr indent="0" marL="0">
              <a:buNone/>
            </a:pPr>
            <a:r>
              <a:rPr lang="en-US" sz="1200" dirty="0">
                <a:solidFill>
                  <a:srgbClr val="374151"/>
                </a:solidFill>
                <a:latin typeface="Calibri" pitchFamily="34" charset="0"/>
                <a:ea typeface="Calibri" pitchFamily="34" charset="-122"/>
                <a:cs typeface="Calibri" pitchFamily="34" charset="-120"/>
              </a:rPr>
              <a:t>Don't restart the count. Eat a clean BBB&amp;E meal and get back on track immediately.</a:t>
            </a:r>
            <a:endParaRPr lang="en-US" sz="1200" dirty="0"/>
          </a:p>
        </p:txBody>
      </p:sp>
      <p:pic>
        <p:nvPicPr>
          <p:cNvPr id="11" name="Image 2" descr="preencoded.png">    </p:cNvPr>
          <p:cNvPicPr>
            <a:picLocks noChangeAspect="1"/>
          </p:cNvPicPr>
          <p:nvPr/>
        </p:nvPicPr>
        <p:blipFill>
          <a:blip r:embed="rId3"/>
          <a:stretch>
            <a:fillRect/>
          </a:stretch>
        </p:blipFill>
        <p:spPr>
          <a:xfrm>
            <a:off x="457200" y="3346704"/>
            <a:ext cx="292608" cy="292608"/>
          </a:xfrm>
          <a:prstGeom prst="rect">
            <a:avLst/>
          </a:prstGeom>
        </p:spPr>
      </p:pic>
      <p:sp>
        <p:nvSpPr>
          <p:cNvPr id="12" name="Text 7"/>
          <p:cNvSpPr/>
          <p:nvPr/>
        </p:nvSpPr>
        <p:spPr>
          <a:xfrm>
            <a:off x="914400" y="3300984"/>
            <a:ext cx="7772400" cy="32004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Track, then trust</a:t>
            </a:r>
            <a:endParaRPr lang="en-US" sz="1400" dirty="0"/>
          </a:p>
        </p:txBody>
      </p:sp>
      <p:sp>
        <p:nvSpPr>
          <p:cNvPr id="13" name="Text 8"/>
          <p:cNvSpPr/>
          <p:nvPr/>
        </p:nvSpPr>
        <p:spPr>
          <a:xfrm>
            <a:off x="914400" y="3602736"/>
            <a:ext cx="7772400" cy="411480"/>
          </a:xfrm>
          <a:prstGeom prst="rect">
            <a:avLst/>
          </a:prstGeom>
          <a:noFill/>
          <a:ln>
            <a:noFill/>
          </a:ln>
        </p:spPr>
        <p:txBody>
          <a:bodyPr wrap="square" lIns="0" tIns="0" rIns="0" bIns="0" rtlCol="0" anchor="ctr"/>
          <a:lstStyle/>
          <a:p>
            <a:pPr indent="0" marL="0">
              <a:buNone/>
            </a:pPr>
            <a:r>
              <a:rPr lang="en-US" sz="1200" dirty="0">
                <a:solidFill>
                  <a:srgbClr val="374151"/>
                </a:solidFill>
                <a:latin typeface="Calibri" pitchFamily="34" charset="0"/>
                <a:ea typeface="Calibri" pitchFamily="34" charset="-122"/>
                <a:cs typeface="Calibri" pitchFamily="34" charset="-120"/>
              </a:rPr>
              <a:t>By day 20, hunger and energy become reliable signals. The spreadsheet starts to come off.</a:t>
            </a:r>
            <a:endParaRPr lang="en-US" sz="1200" dirty="0"/>
          </a:p>
        </p:txBody>
      </p:sp>
      <p:pic>
        <p:nvPicPr>
          <p:cNvPr id="14" name="Image 3" descr="preencoded.png">    </p:cNvPr>
          <p:cNvPicPr>
            <a:picLocks noChangeAspect="1"/>
          </p:cNvPicPr>
          <p:nvPr/>
        </p:nvPicPr>
        <p:blipFill>
          <a:blip r:embed="rId4"/>
          <a:stretch>
            <a:fillRect/>
          </a:stretch>
        </p:blipFill>
        <p:spPr>
          <a:xfrm>
            <a:off x="457200" y="4059936"/>
            <a:ext cx="292608" cy="292608"/>
          </a:xfrm>
          <a:prstGeom prst="rect">
            <a:avLst/>
          </a:prstGeom>
        </p:spPr>
      </p:pic>
      <p:sp>
        <p:nvSpPr>
          <p:cNvPr id="15" name="Text 9"/>
          <p:cNvSpPr/>
          <p:nvPr/>
        </p:nvSpPr>
        <p:spPr>
          <a:xfrm>
            <a:off x="914400" y="4014216"/>
            <a:ext cx="7772400" cy="32004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Day 30 is a checkpoint</a:t>
            </a:r>
            <a:endParaRPr lang="en-US" sz="1400" dirty="0"/>
          </a:p>
        </p:txBody>
      </p:sp>
      <p:sp>
        <p:nvSpPr>
          <p:cNvPr id="16" name="Text 10"/>
          <p:cNvSpPr/>
          <p:nvPr/>
        </p:nvSpPr>
        <p:spPr>
          <a:xfrm>
            <a:off x="914400" y="4315968"/>
            <a:ext cx="7772400" cy="411480"/>
          </a:xfrm>
          <a:prstGeom prst="rect">
            <a:avLst/>
          </a:prstGeom>
          <a:noFill/>
          <a:ln>
            <a:noFill/>
          </a:ln>
        </p:spPr>
        <p:txBody>
          <a:bodyPr wrap="square" lIns="0" tIns="0" rIns="0" bIns="0" rtlCol="0" anchor="ctr"/>
          <a:lstStyle/>
          <a:p>
            <a:pPr indent="0" marL="0">
              <a:buNone/>
            </a:pPr>
            <a:r>
              <a:rPr lang="en-US" sz="1200" dirty="0">
                <a:solidFill>
                  <a:srgbClr val="374151"/>
                </a:solidFill>
                <a:latin typeface="Calibri" pitchFamily="34" charset="0"/>
                <a:ea typeface="Calibri" pitchFamily="34" charset="-122"/>
                <a:cs typeface="Calibri" pitchFamily="34" charset="-120"/>
              </a:rPr>
              <a:t>Not a finish line. We'll talk about what comes next, together, on day 31.</a:t>
            </a:r>
            <a:endParaRPr lang="en-US" sz="1200" dirty="0"/>
          </a:p>
        </p:txBody>
      </p:sp>
      <p:sp>
        <p:nvSpPr>
          <p:cNvPr id="17" name="Shape 11"/>
          <p:cNvSpPr/>
          <p:nvPr/>
        </p:nvSpPr>
        <p:spPr>
          <a:xfrm>
            <a:off x="457200" y="4754880"/>
            <a:ext cx="8229600" cy="0"/>
          </a:xfrm>
          <a:prstGeom prst="line">
            <a:avLst/>
          </a:prstGeom>
          <a:noFill/>
          <a:ln w="9525">
            <a:solidFill>
              <a:srgbClr val="D6D3D1"/>
            </a:solidFill>
            <a:prstDash val="solid"/>
          </a:ln>
        </p:spPr>
      </p:sp>
      <p:sp>
        <p:nvSpPr>
          <p:cNvPr id="18" name="Text 12"/>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FAQ</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23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Questions I get every single time.</a:t>
            </a:r>
            <a:endParaRPr lang="en-US" sz="3000" dirty="0"/>
          </a:p>
        </p:txBody>
      </p:sp>
      <p:sp>
        <p:nvSpPr>
          <p:cNvPr id="5" name="Text 3"/>
          <p:cNvSpPr/>
          <p:nvPr/>
        </p:nvSpPr>
        <p:spPr>
          <a:xfrm>
            <a:off x="457200" y="1783080"/>
            <a:ext cx="4023360" cy="36576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Won't I get scurvy without fruit and veg?</a:t>
            </a:r>
            <a:endParaRPr lang="en-US" sz="1300" dirty="0"/>
          </a:p>
        </p:txBody>
      </p:sp>
      <p:sp>
        <p:nvSpPr>
          <p:cNvPr id="6" name="Text 4"/>
          <p:cNvSpPr/>
          <p:nvPr/>
        </p:nvSpPr>
        <p:spPr>
          <a:xfrm>
            <a:off x="457200" y="2112264"/>
            <a:ext cx="4023360" cy="64008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No. Fresh meat — especially if any is eaten lightly cooked — supplies vitamin C, and your need for it drops sharply on a near-zero-carb diet.</a:t>
            </a:r>
            <a:endParaRPr lang="en-US" sz="1100" dirty="0"/>
          </a:p>
        </p:txBody>
      </p:sp>
      <p:sp>
        <p:nvSpPr>
          <p:cNvPr id="7" name="Text 5"/>
          <p:cNvSpPr/>
          <p:nvPr/>
        </p:nvSpPr>
        <p:spPr>
          <a:xfrm>
            <a:off x="4663440" y="1783080"/>
            <a:ext cx="4023360" cy="36576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What about fiber? Will I still poop?</a:t>
            </a:r>
            <a:endParaRPr lang="en-US" sz="1300" dirty="0"/>
          </a:p>
        </p:txBody>
      </p:sp>
      <p:sp>
        <p:nvSpPr>
          <p:cNvPr id="8" name="Text 6"/>
          <p:cNvSpPr/>
          <p:nvPr/>
        </p:nvSpPr>
        <p:spPr>
          <a:xfrm>
            <a:off x="4663440" y="2112264"/>
            <a:ext cx="4023360" cy="64008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Yes. Most people's digestion improves once plant matter is removed. Fiber is not required when there's nothing fibrous to move along.</a:t>
            </a:r>
            <a:endParaRPr lang="en-US" sz="1100" dirty="0"/>
          </a:p>
        </p:txBody>
      </p:sp>
      <p:sp>
        <p:nvSpPr>
          <p:cNvPr id="9" name="Text 7"/>
          <p:cNvSpPr/>
          <p:nvPr/>
        </p:nvSpPr>
        <p:spPr>
          <a:xfrm>
            <a:off x="457200" y="2761488"/>
            <a:ext cx="4023360" cy="36576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Will my cholesterol explode?</a:t>
            </a:r>
            <a:endParaRPr lang="en-US" sz="1300" dirty="0"/>
          </a:p>
        </p:txBody>
      </p:sp>
      <p:sp>
        <p:nvSpPr>
          <p:cNvPr id="10" name="Text 8"/>
          <p:cNvSpPr/>
          <p:nvPr/>
        </p:nvSpPr>
        <p:spPr>
          <a:xfrm>
            <a:off x="457200" y="3090672"/>
            <a:ext cx="4023360" cy="64008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Total and LDL may rise; HDL usually rises and triglycerides typically fall. We track the full panel at day 30 and judge in context.</a:t>
            </a:r>
            <a:endParaRPr lang="en-US" sz="1100" dirty="0"/>
          </a:p>
        </p:txBody>
      </p:sp>
      <p:sp>
        <p:nvSpPr>
          <p:cNvPr id="11" name="Text 9"/>
          <p:cNvSpPr/>
          <p:nvPr/>
        </p:nvSpPr>
        <p:spPr>
          <a:xfrm>
            <a:off x="4663440" y="2761488"/>
            <a:ext cx="4023360" cy="36576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How many calories should I eat?</a:t>
            </a:r>
            <a:endParaRPr lang="en-US" sz="1300" dirty="0"/>
          </a:p>
        </p:txBody>
      </p:sp>
      <p:sp>
        <p:nvSpPr>
          <p:cNvPr id="12" name="Text 10"/>
          <p:cNvSpPr/>
          <p:nvPr/>
        </p:nvSpPr>
        <p:spPr>
          <a:xfrm>
            <a:off x="4663440" y="3090672"/>
            <a:ext cx="4023360" cy="64008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Don't count. Eat fatty meat to satiety, then stop. The 70/30 ratio and protein floor do the work for you.</a:t>
            </a:r>
            <a:endParaRPr lang="en-US" sz="1100" dirty="0"/>
          </a:p>
        </p:txBody>
      </p:sp>
      <p:sp>
        <p:nvSpPr>
          <p:cNvPr id="13" name="Text 11"/>
          <p:cNvSpPr/>
          <p:nvPr/>
        </p:nvSpPr>
        <p:spPr>
          <a:xfrm>
            <a:off x="457200" y="3739896"/>
            <a:ext cx="4023360" cy="36576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Can I have black coffee or tea?</a:t>
            </a:r>
            <a:endParaRPr lang="en-US" sz="1300" dirty="0"/>
          </a:p>
        </p:txBody>
      </p:sp>
      <p:sp>
        <p:nvSpPr>
          <p:cNvPr id="14" name="Text 12"/>
          <p:cNvSpPr/>
          <p:nvPr/>
        </p:nvSpPr>
        <p:spPr>
          <a:xfrm>
            <a:off x="457200" y="4069080"/>
            <a:ext cx="4023360" cy="64008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Not for these 30 days. Strict means strict. We'll talk about adding coffee back on day 31 if you want it.</a:t>
            </a:r>
            <a:endParaRPr lang="en-US" sz="1100" dirty="0"/>
          </a:p>
        </p:txBody>
      </p:sp>
      <p:sp>
        <p:nvSpPr>
          <p:cNvPr id="15" name="Text 13"/>
          <p:cNvSpPr/>
          <p:nvPr/>
        </p:nvSpPr>
        <p:spPr>
          <a:xfrm>
            <a:off x="4663440" y="3739896"/>
            <a:ext cx="4023360" cy="36576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What if I slip up?</a:t>
            </a:r>
            <a:endParaRPr lang="en-US" sz="1300" dirty="0"/>
          </a:p>
        </p:txBody>
      </p:sp>
      <p:sp>
        <p:nvSpPr>
          <p:cNvPr id="16" name="Text 14"/>
          <p:cNvSpPr/>
          <p:nvPr/>
        </p:nvSpPr>
        <p:spPr>
          <a:xfrm>
            <a:off x="4663440" y="4069080"/>
            <a:ext cx="4023360" cy="64008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Don't restart the count. Eat a clean BBB&amp;E meal at the next opportunity and keep going. One imperfect meal is not a re-set.</a:t>
            </a:r>
            <a:endParaRPr lang="en-US" sz="1100" dirty="0"/>
          </a:p>
        </p:txBody>
      </p:sp>
      <p:sp>
        <p:nvSpPr>
          <p:cNvPr id="17" name="Shape 15"/>
          <p:cNvSpPr/>
          <p:nvPr/>
        </p:nvSpPr>
        <p:spPr>
          <a:xfrm>
            <a:off x="457200" y="4754880"/>
            <a:ext cx="8229600" cy="0"/>
          </a:xfrm>
          <a:prstGeom prst="line">
            <a:avLst/>
          </a:prstGeom>
          <a:noFill/>
          <a:ln w="9525">
            <a:solidFill>
              <a:srgbClr val="D6D3D1"/>
            </a:solidFill>
            <a:prstDash val="solid"/>
          </a:ln>
        </p:spPr>
      </p:sp>
      <p:sp>
        <p:nvSpPr>
          <p:cNvPr id="18" name="Text 16"/>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GO DEEPER</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24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Dr. Ken Berry — videos worth your time.</a:t>
            </a:r>
            <a:endParaRPr lang="en-US" sz="3000" dirty="0"/>
          </a:p>
        </p:txBody>
      </p:sp>
      <p:sp>
        <p:nvSpPr>
          <p:cNvPr id="5" name="Text 3"/>
          <p:cNvSpPr/>
          <p:nvPr/>
        </p:nvSpPr>
        <p:spPr>
          <a:xfrm>
            <a:off x="457200" y="1828800"/>
            <a:ext cx="8229600" cy="594360"/>
          </a:xfrm>
          <a:prstGeom prst="rect">
            <a:avLst/>
          </a:prstGeom>
          <a:noFill/>
          <a:ln>
            <a:noFill/>
          </a:ln>
        </p:spPr>
        <p:txBody>
          <a:bodyPr wrap="square" lIns="0" tIns="0" rIns="0" bIns="0" rtlCol="0" anchor="ctr"/>
          <a:lstStyle/>
          <a:p>
            <a:pPr indent="0" marL="0">
              <a:buNone/>
            </a:pPr>
            <a:r>
              <a:rPr lang="en-US" sz="1200" i="1" dirty="0">
                <a:solidFill>
                  <a:srgbClr val="374151"/>
                </a:solidFill>
                <a:latin typeface="Calibri" pitchFamily="34" charset="0"/>
                <a:ea typeface="Calibri" pitchFamily="34" charset="-122"/>
                <a:cs typeface="Calibri" pitchFamily="34" charset="-120"/>
              </a:rPr>
              <a:t>When you want to go deeper than this deck, Dr. Ken Berry is the most reliable, evidence-grounded carnivore voice on YouTube. Start here. Click the title to open.</a:t>
            </a:r>
            <a:endParaRPr lang="en-US" sz="1200" dirty="0"/>
          </a:p>
        </p:txBody>
      </p:sp>
      <p:sp>
        <p:nvSpPr>
          <p:cNvPr id="6" name="Text 4"/>
          <p:cNvSpPr/>
          <p:nvPr/>
        </p:nvSpPr>
        <p:spPr>
          <a:xfrm>
            <a:off x="457200" y="2551176"/>
            <a:ext cx="1920240" cy="274320"/>
          </a:xfrm>
          <a:prstGeom prst="rect">
            <a:avLst/>
          </a:prstGeom>
          <a:noFill/>
          <a:ln>
            <a:noFill/>
          </a:ln>
        </p:spPr>
        <p:txBody>
          <a:bodyPr wrap="square" lIns="0" tIns="0" rIns="0" bIns="0" rtlCol="0" anchor="ctr"/>
          <a:lstStyle/>
          <a:p>
            <a:pPr indent="0" marL="0">
              <a:buNone/>
            </a:pPr>
            <a:r>
              <a:rPr lang="en-US" sz="1000" b="1" spc="300" kern="0" dirty="0">
                <a:solidFill>
                  <a:srgbClr val="9A3412"/>
                </a:solidFill>
                <a:latin typeface="Calibri" pitchFamily="34" charset="0"/>
                <a:ea typeface="Calibri" pitchFamily="34" charset="-122"/>
                <a:cs typeface="Calibri" pitchFamily="34" charset="-120"/>
              </a:rPr>
              <a:t>BEGINNER GUIDE</a:t>
            </a:r>
            <a:endParaRPr lang="en-US" sz="1000" dirty="0"/>
          </a:p>
        </p:txBody>
      </p:sp>
      <p:sp>
        <p:nvSpPr>
          <p:cNvPr id="7" name="Text 5">
            <a:hlinkClick r:id="rId1" tooltip="Open on YouTube"/>
          </p:cNvPr>
          <p:cNvSpPr/>
          <p:nvPr/>
        </p:nvSpPr>
        <p:spPr>
          <a:xfrm>
            <a:off x="2514600" y="2514600"/>
            <a:ext cx="6172200" cy="329184"/>
          </a:xfrm>
          <a:prstGeom prst="rect">
            <a:avLst/>
          </a:prstGeom>
          <a:noFill/>
          <a:ln>
            <a:noFill/>
          </a:ln>
        </p:spPr>
        <p:txBody>
          <a:bodyPr wrap="square" lIns="0" tIns="0" rIns="0" bIns="0" rtlCol="0" anchor="ctr"/>
          <a:lstStyle/>
          <a:p>
            <a:pPr indent="0" marL="0">
              <a:buNone/>
            </a:pPr>
            <a:r>
              <a:rPr lang="en-US" sz="1200" b="1" u="sng" dirty="0">
                <a:solidFill>
                  <a:srgbClr val="1F2937"/>
                </a:solidFill>
                <a:latin typeface="Georgia" pitchFamily="34" charset="0"/>
                <a:ea typeface="Georgia" pitchFamily="34" charset="-122"/>
                <a:cs typeface="Georgia" pitchFamily="34" charset="-120"/>
                <a:hlinkClick r:id="rId1" invalidUrl="" action="" tgtFrame="" tooltip="Open on YouTube" history="1" highlightClick="0" endSnd="0">
                  <a:extLst>
                    <a:ext uri="{A12FA001-AC4F-418D-AE19-62706E023703}">
                      <ahyp:hlinkClr xmlns:ahyp="http://schemas.microsoft.com/office/drawing/2018/hyperlinkcolor" val="tx"/>
                    </a:ext>
                  </a:extLst>
                </a:hlinkClick>
              </a:rPr>
              <a:t>FASTER Carnivore Results: The Carnivore Beginner Guide</a:t>
            </a:r>
            <a:endParaRPr lang="en-US" sz="1200" dirty="0"/>
          </a:p>
        </p:txBody>
      </p:sp>
      <p:sp>
        <p:nvSpPr>
          <p:cNvPr id="8" name="Text 6"/>
          <p:cNvSpPr/>
          <p:nvPr/>
        </p:nvSpPr>
        <p:spPr>
          <a:xfrm>
            <a:off x="457200" y="2880360"/>
            <a:ext cx="1920240" cy="274320"/>
          </a:xfrm>
          <a:prstGeom prst="rect">
            <a:avLst/>
          </a:prstGeom>
          <a:noFill/>
          <a:ln>
            <a:noFill/>
          </a:ln>
        </p:spPr>
        <p:txBody>
          <a:bodyPr wrap="square" lIns="0" tIns="0" rIns="0" bIns="0" rtlCol="0" anchor="ctr"/>
          <a:lstStyle/>
          <a:p>
            <a:pPr indent="0" marL="0">
              <a:buNone/>
            </a:pPr>
            <a:r>
              <a:rPr lang="en-US" sz="1000" b="1" spc="300" kern="0" dirty="0">
                <a:solidFill>
                  <a:srgbClr val="9A3412"/>
                </a:solidFill>
                <a:latin typeface="Calibri" pitchFamily="34" charset="0"/>
                <a:ea typeface="Calibri" pitchFamily="34" charset="-122"/>
                <a:cs typeface="Calibri" pitchFamily="34" charset="-120"/>
              </a:rPr>
              <a:t>FAQ</a:t>
            </a:r>
            <a:endParaRPr lang="en-US" sz="1000" dirty="0"/>
          </a:p>
        </p:txBody>
      </p:sp>
      <p:sp>
        <p:nvSpPr>
          <p:cNvPr id="9" name="Text 7">
            <a:hlinkClick r:id="rId2" tooltip="Open on YouTube"/>
          </p:cNvPr>
          <p:cNvSpPr/>
          <p:nvPr/>
        </p:nvSpPr>
        <p:spPr>
          <a:xfrm>
            <a:off x="2514600" y="2843784"/>
            <a:ext cx="6172200" cy="329184"/>
          </a:xfrm>
          <a:prstGeom prst="rect">
            <a:avLst/>
          </a:prstGeom>
          <a:noFill/>
          <a:ln>
            <a:noFill/>
          </a:ln>
        </p:spPr>
        <p:txBody>
          <a:bodyPr wrap="square" lIns="0" tIns="0" rIns="0" bIns="0" rtlCol="0" anchor="ctr"/>
          <a:lstStyle/>
          <a:p>
            <a:pPr indent="0" marL="0">
              <a:buNone/>
            </a:pPr>
            <a:r>
              <a:rPr lang="en-US" sz="1200" b="1" u="sng" dirty="0">
                <a:solidFill>
                  <a:srgbClr val="1F2937"/>
                </a:solidFill>
                <a:latin typeface="Georgia" pitchFamily="34" charset="0"/>
                <a:ea typeface="Georgia" pitchFamily="34" charset="-122"/>
                <a:cs typeface="Georgia" pitchFamily="34" charset="-120"/>
                <a:hlinkClick r:id="rId2" invalidUrl="" action="" tgtFrame="" tooltip="Open on YouTube" history="1" highlightClick="0" endSnd="0">
                  <a:extLst>
                    <a:ext uri="{A12FA001-AC4F-418D-AE19-62706E023703}">
                      <ahyp:hlinkClr xmlns:ahyp="http://schemas.microsoft.com/office/drawing/2018/hyperlinkcolor" val="tx"/>
                    </a:ext>
                  </a:extLst>
                </a:hlinkClick>
              </a:rPr>
              <a:t>Carnivore Diet FAQ — 33 Common Questions Answered</a:t>
            </a:r>
            <a:endParaRPr lang="en-US" sz="1200" dirty="0"/>
          </a:p>
        </p:txBody>
      </p:sp>
      <p:sp>
        <p:nvSpPr>
          <p:cNvPr id="10" name="Text 8"/>
          <p:cNvSpPr/>
          <p:nvPr/>
        </p:nvSpPr>
        <p:spPr>
          <a:xfrm>
            <a:off x="457200" y="3209544"/>
            <a:ext cx="1920240" cy="274320"/>
          </a:xfrm>
          <a:prstGeom prst="rect">
            <a:avLst/>
          </a:prstGeom>
          <a:noFill/>
          <a:ln>
            <a:noFill/>
          </a:ln>
        </p:spPr>
        <p:txBody>
          <a:bodyPr wrap="square" lIns="0" tIns="0" rIns="0" bIns="0" rtlCol="0" anchor="ctr"/>
          <a:lstStyle/>
          <a:p>
            <a:pPr indent="0" marL="0">
              <a:buNone/>
            </a:pPr>
            <a:r>
              <a:rPr lang="en-US" sz="1000" b="1" spc="300" kern="0" dirty="0">
                <a:solidFill>
                  <a:srgbClr val="9A3412"/>
                </a:solidFill>
                <a:latin typeface="Calibri" pitchFamily="34" charset="0"/>
                <a:ea typeface="Calibri" pitchFamily="34" charset="-122"/>
                <a:cs typeface="Calibri" pitchFamily="34" charset="-120"/>
              </a:rPr>
              <a:t>TOP 10 TIPS</a:t>
            </a:r>
            <a:endParaRPr lang="en-US" sz="1000" dirty="0"/>
          </a:p>
        </p:txBody>
      </p:sp>
      <p:sp>
        <p:nvSpPr>
          <p:cNvPr id="11" name="Text 9">
            <a:hlinkClick r:id="rId3" tooltip="Open on YouTube"/>
          </p:cNvPr>
          <p:cNvSpPr/>
          <p:nvPr/>
        </p:nvSpPr>
        <p:spPr>
          <a:xfrm>
            <a:off x="2514600" y="3172968"/>
            <a:ext cx="6172200" cy="329184"/>
          </a:xfrm>
          <a:prstGeom prst="rect">
            <a:avLst/>
          </a:prstGeom>
          <a:noFill/>
          <a:ln>
            <a:noFill/>
          </a:ln>
        </p:spPr>
        <p:txBody>
          <a:bodyPr wrap="square" lIns="0" tIns="0" rIns="0" bIns="0" rtlCol="0" anchor="ctr"/>
          <a:lstStyle/>
          <a:p>
            <a:pPr indent="0" marL="0">
              <a:buNone/>
            </a:pPr>
            <a:r>
              <a:rPr lang="en-US" sz="1200" b="1" u="sng" dirty="0">
                <a:solidFill>
                  <a:srgbClr val="1F2937"/>
                </a:solidFill>
                <a:latin typeface="Georgia" pitchFamily="34" charset="0"/>
                <a:ea typeface="Georgia" pitchFamily="34" charset="-122"/>
                <a:cs typeface="Georgia" pitchFamily="34" charset="-120"/>
                <a:hlinkClick r:id="rId3" invalidUrl="" action="" tgtFrame="" tooltip="Open on YouTube" history="1" highlightClick="0" endSnd="0">
                  <a:extLst>
                    <a:ext uri="{A12FA001-AC4F-418D-AE19-62706E023703}">
                      <ahyp:hlinkClr xmlns:ahyp="http://schemas.microsoft.com/office/drawing/2018/hyperlinkcolor" val="tx"/>
                    </a:ext>
                  </a:extLst>
                </a:hlinkClick>
              </a:rPr>
              <a:t>The Ultimate Carnivore Beginner Guide</a:t>
            </a:r>
            <a:endParaRPr lang="en-US" sz="1200" dirty="0"/>
          </a:p>
        </p:txBody>
      </p:sp>
      <p:sp>
        <p:nvSpPr>
          <p:cNvPr id="12" name="Text 10"/>
          <p:cNvSpPr/>
          <p:nvPr/>
        </p:nvSpPr>
        <p:spPr>
          <a:xfrm>
            <a:off x="457200" y="3538728"/>
            <a:ext cx="1920240" cy="274320"/>
          </a:xfrm>
          <a:prstGeom prst="rect">
            <a:avLst/>
          </a:prstGeom>
          <a:noFill/>
          <a:ln>
            <a:noFill/>
          </a:ln>
        </p:spPr>
        <p:txBody>
          <a:bodyPr wrap="square" lIns="0" tIns="0" rIns="0" bIns="0" rtlCol="0" anchor="ctr"/>
          <a:lstStyle/>
          <a:p>
            <a:pPr indent="0" marL="0">
              <a:buNone/>
            </a:pPr>
            <a:r>
              <a:rPr lang="en-US" sz="1000" b="1" spc="300" kern="0" dirty="0">
                <a:solidFill>
                  <a:srgbClr val="9A3412"/>
                </a:solidFill>
                <a:latin typeface="Calibri" pitchFamily="34" charset="0"/>
                <a:ea typeface="Calibri" pitchFamily="34" charset="-122"/>
                <a:cs typeface="Calibri" pitchFamily="34" charset="-120"/>
              </a:rPr>
              <a:t>HIGH-FAT</a:t>
            </a:r>
            <a:endParaRPr lang="en-US" sz="1000" dirty="0"/>
          </a:p>
        </p:txBody>
      </p:sp>
      <p:sp>
        <p:nvSpPr>
          <p:cNvPr id="13" name="Text 11">
            <a:hlinkClick r:id="rId4" tooltip="Open on YouTube"/>
          </p:cNvPr>
          <p:cNvSpPr/>
          <p:nvPr/>
        </p:nvSpPr>
        <p:spPr>
          <a:xfrm>
            <a:off x="2514600" y="3502152"/>
            <a:ext cx="6172200" cy="329184"/>
          </a:xfrm>
          <a:prstGeom prst="rect">
            <a:avLst/>
          </a:prstGeom>
          <a:noFill/>
          <a:ln>
            <a:noFill/>
          </a:ln>
        </p:spPr>
        <p:txBody>
          <a:bodyPr wrap="square" lIns="0" tIns="0" rIns="0" bIns="0" rtlCol="0" anchor="ctr"/>
          <a:lstStyle/>
          <a:p>
            <a:pPr indent="0" marL="0">
              <a:buNone/>
            </a:pPr>
            <a:r>
              <a:rPr lang="en-US" sz="1200" b="1" u="sng" dirty="0">
                <a:solidFill>
                  <a:srgbClr val="1F2937"/>
                </a:solidFill>
                <a:latin typeface="Georgia" pitchFamily="34" charset="0"/>
                <a:ea typeface="Georgia" pitchFamily="34" charset="-122"/>
                <a:cs typeface="Georgia" pitchFamily="34" charset="-120"/>
                <a:hlinkClick r:id="rId4" invalidUrl="" action="" tgtFrame="" tooltip="Open on YouTube" history="1" highlightClick="0" endSnd="0">
                  <a:extLst>
                    <a:ext uri="{A12FA001-AC4F-418D-AE19-62706E023703}">
                      <ahyp:hlinkClr xmlns:ahyp="http://schemas.microsoft.com/office/drawing/2018/hyperlinkcolor" val="tx"/>
                    </a:ext>
                  </a:extLst>
                </a:hlinkClick>
              </a:rPr>
              <a:t>Dr. Ken Berry REVEALS His High-Fat Carnivore Diet</a:t>
            </a:r>
            <a:endParaRPr lang="en-US" sz="1200" dirty="0"/>
          </a:p>
        </p:txBody>
      </p:sp>
      <p:sp>
        <p:nvSpPr>
          <p:cNvPr id="14" name="Text 12"/>
          <p:cNvSpPr/>
          <p:nvPr/>
        </p:nvSpPr>
        <p:spPr>
          <a:xfrm>
            <a:off x="457200" y="3867912"/>
            <a:ext cx="1920240" cy="274320"/>
          </a:xfrm>
          <a:prstGeom prst="rect">
            <a:avLst/>
          </a:prstGeom>
          <a:noFill/>
          <a:ln>
            <a:noFill/>
          </a:ln>
        </p:spPr>
        <p:txBody>
          <a:bodyPr wrap="square" lIns="0" tIns="0" rIns="0" bIns="0" rtlCol="0" anchor="ctr"/>
          <a:lstStyle/>
          <a:p>
            <a:pPr indent="0" marL="0">
              <a:buNone/>
            </a:pPr>
            <a:r>
              <a:rPr lang="en-US" sz="1000" b="1" spc="300" kern="0" dirty="0">
                <a:solidFill>
                  <a:srgbClr val="9A3412"/>
                </a:solidFill>
                <a:latin typeface="Calibri" pitchFamily="34" charset="0"/>
                <a:ea typeface="Calibri" pitchFamily="34" charset="-122"/>
                <a:cs typeface="Calibri" pitchFamily="34" charset="-120"/>
              </a:rPr>
              <a:t>MISTAKES</a:t>
            </a:r>
            <a:endParaRPr lang="en-US" sz="1000" dirty="0"/>
          </a:p>
        </p:txBody>
      </p:sp>
      <p:sp>
        <p:nvSpPr>
          <p:cNvPr id="15" name="Text 13">
            <a:hlinkClick r:id="rId5" tooltip="Open on YouTube"/>
          </p:cNvPr>
          <p:cNvSpPr/>
          <p:nvPr/>
        </p:nvSpPr>
        <p:spPr>
          <a:xfrm>
            <a:off x="2514600" y="3831336"/>
            <a:ext cx="6172200" cy="329184"/>
          </a:xfrm>
          <a:prstGeom prst="rect">
            <a:avLst/>
          </a:prstGeom>
          <a:noFill/>
          <a:ln>
            <a:noFill/>
          </a:ln>
        </p:spPr>
        <p:txBody>
          <a:bodyPr wrap="square" lIns="0" tIns="0" rIns="0" bIns="0" rtlCol="0" anchor="ctr"/>
          <a:lstStyle/>
          <a:p>
            <a:pPr indent="0" marL="0">
              <a:buNone/>
            </a:pPr>
            <a:r>
              <a:rPr lang="en-US" sz="1200" b="1" u="sng" dirty="0">
                <a:solidFill>
                  <a:srgbClr val="1F2937"/>
                </a:solidFill>
                <a:latin typeface="Georgia" pitchFamily="34" charset="0"/>
                <a:ea typeface="Georgia" pitchFamily="34" charset="-122"/>
                <a:cs typeface="Georgia" pitchFamily="34" charset="-120"/>
                <a:hlinkClick r:id="rId5" invalidUrl="" action="" tgtFrame="" tooltip="Open on YouTube" history="1" highlightClick="0" endSnd="0">
                  <a:extLst>
                    <a:ext uri="{A12FA001-AC4F-418D-AE19-62706E023703}">
                      <ahyp:hlinkClr xmlns:ahyp="http://schemas.microsoft.com/office/drawing/2018/hyperlinkcolor" val="tx"/>
                    </a:ext>
                  </a:extLst>
                </a:hlinkClick>
              </a:rPr>
              <a:t>Carnivore Diet Basics, Biggest Mistakes &amp; Opinion on Fruit</a:t>
            </a:r>
            <a:endParaRPr lang="en-US" sz="1200" dirty="0"/>
          </a:p>
        </p:txBody>
      </p:sp>
      <p:sp>
        <p:nvSpPr>
          <p:cNvPr id="16" name="Text 14"/>
          <p:cNvSpPr/>
          <p:nvPr/>
        </p:nvSpPr>
        <p:spPr>
          <a:xfrm>
            <a:off x="457200" y="4197096"/>
            <a:ext cx="1920240" cy="274320"/>
          </a:xfrm>
          <a:prstGeom prst="rect">
            <a:avLst/>
          </a:prstGeom>
          <a:noFill/>
          <a:ln>
            <a:noFill/>
          </a:ln>
        </p:spPr>
        <p:txBody>
          <a:bodyPr wrap="square" lIns="0" tIns="0" rIns="0" bIns="0" rtlCol="0" anchor="ctr"/>
          <a:lstStyle/>
          <a:p>
            <a:pPr indent="0" marL="0">
              <a:buNone/>
            </a:pPr>
            <a:r>
              <a:rPr lang="en-US" sz="1000" b="1" spc="300" kern="0" dirty="0">
                <a:solidFill>
                  <a:srgbClr val="9A3412"/>
                </a:solidFill>
                <a:latin typeface="Calibri" pitchFamily="34" charset="0"/>
                <a:ea typeface="Calibri" pitchFamily="34" charset="-122"/>
                <a:cs typeface="Calibri" pitchFamily="34" charset="-120"/>
              </a:rPr>
              <a:t>FULL CHANNEL</a:t>
            </a:r>
            <a:endParaRPr lang="en-US" sz="1000" dirty="0"/>
          </a:p>
        </p:txBody>
      </p:sp>
      <p:sp>
        <p:nvSpPr>
          <p:cNvPr id="17" name="Text 15">
            <a:hlinkClick r:id="rId6" tooltip="Open on YouTube"/>
          </p:cNvPr>
          <p:cNvSpPr/>
          <p:nvPr/>
        </p:nvSpPr>
        <p:spPr>
          <a:xfrm>
            <a:off x="2514600" y="4160520"/>
            <a:ext cx="6172200" cy="329184"/>
          </a:xfrm>
          <a:prstGeom prst="rect">
            <a:avLst/>
          </a:prstGeom>
          <a:noFill/>
          <a:ln>
            <a:noFill/>
          </a:ln>
        </p:spPr>
        <p:txBody>
          <a:bodyPr wrap="square" lIns="0" tIns="0" rIns="0" bIns="0" rtlCol="0" anchor="ctr"/>
          <a:lstStyle/>
          <a:p>
            <a:pPr indent="0" marL="0">
              <a:buNone/>
            </a:pPr>
            <a:r>
              <a:rPr lang="en-US" sz="1200" b="1" u="sng" dirty="0">
                <a:solidFill>
                  <a:srgbClr val="1F2937"/>
                </a:solidFill>
                <a:latin typeface="Georgia" pitchFamily="34" charset="0"/>
                <a:ea typeface="Georgia" pitchFamily="34" charset="-122"/>
                <a:cs typeface="Georgia" pitchFamily="34" charset="-120"/>
                <a:hlinkClick r:id="rId6" invalidUrl="" action="" tgtFrame="" tooltip="Open on YouTube" history="1" highlightClick="0" endSnd="0">
                  <a:extLst>
                    <a:ext uri="{A12FA001-AC4F-418D-AE19-62706E023703}">
                      <ahyp:hlinkClr xmlns:ahyp="http://schemas.microsoft.com/office/drawing/2018/hyperlinkcolor" val="tx"/>
                    </a:ext>
                  </a:extLst>
                </a:hlinkClick>
              </a:rPr>
              <a:t>KenDBerryMD on YouTube</a:t>
            </a:r>
            <a:endParaRPr lang="en-US" sz="1200" dirty="0"/>
          </a:p>
        </p:txBody>
      </p:sp>
      <p:sp>
        <p:nvSpPr>
          <p:cNvPr id="18" name="Shape 16"/>
          <p:cNvSpPr/>
          <p:nvPr/>
        </p:nvSpPr>
        <p:spPr>
          <a:xfrm>
            <a:off x="457200" y="4754880"/>
            <a:ext cx="8229600" cy="0"/>
          </a:xfrm>
          <a:prstGeom prst="line">
            <a:avLst/>
          </a:prstGeom>
          <a:noFill/>
          <a:ln w="9525">
            <a:solidFill>
              <a:srgbClr val="D6D3D1"/>
            </a:solidFill>
            <a:prstDash val="solid"/>
          </a:ln>
        </p:spPr>
      </p:sp>
      <p:sp>
        <p:nvSpPr>
          <p:cNvPr id="19" name="Text 17"/>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1F2937"/>
        </a:solidFill>
      </p:bgPr>
    </p:bg>
    <p:spTree>
      <p:nvGrpSpPr>
        <p:cNvPr id="1" name=""/>
        <p:cNvGrpSpPr/>
        <p:nvPr/>
      </p:nvGrpSpPr>
      <p:grpSpPr>
        <a:xfrm>
          <a:off x="0" y="0"/>
          <a:ext cx="0" cy="0"/>
          <a:chOff x="0" y="0"/>
          <a:chExt cx="0" cy="0"/>
        </a:xfrm>
      </p:grpSpPr>
      <p:sp>
        <p:nvSpPr>
          <p:cNvPr id="2" name="Text 0"/>
          <p:cNvSpPr/>
          <p:nvPr/>
        </p:nvSpPr>
        <p:spPr>
          <a:xfrm>
            <a:off x="548640" y="822960"/>
            <a:ext cx="8229600" cy="320040"/>
          </a:xfrm>
          <a:prstGeom prst="rect">
            <a:avLst/>
          </a:prstGeom>
          <a:noFill/>
          <a:ln>
            <a:noFill/>
          </a:ln>
        </p:spPr>
        <p:txBody>
          <a:bodyPr wrap="square" lIns="0" tIns="0" rIns="0" bIns="0" rtlCol="0" anchor="ctr"/>
          <a:lstStyle/>
          <a:p>
            <a:pPr indent="0" marL="0">
              <a:buNone/>
            </a:pPr>
            <a:r>
              <a:rPr lang="en-US" sz="1200" b="1" spc="600" kern="0" dirty="0">
                <a:solidFill>
                  <a:srgbClr val="9A3412"/>
                </a:solidFill>
                <a:latin typeface="Calibri" pitchFamily="34" charset="0"/>
                <a:ea typeface="Calibri" pitchFamily="34" charset="-122"/>
                <a:cs typeface="Calibri" pitchFamily="34" charset="-120"/>
              </a:rPr>
              <a:t>DAY 31  ·  YOUR NEXT STEP</a:t>
            </a:r>
            <a:endParaRPr lang="en-US" sz="1200" dirty="0"/>
          </a:p>
        </p:txBody>
      </p:sp>
      <p:sp>
        <p:nvSpPr>
          <p:cNvPr id="3" name="Text 1"/>
          <p:cNvSpPr/>
          <p:nvPr/>
        </p:nvSpPr>
        <p:spPr>
          <a:xfrm>
            <a:off x="548640" y="1188720"/>
            <a:ext cx="8229600" cy="914400"/>
          </a:xfrm>
          <a:prstGeom prst="rect">
            <a:avLst/>
          </a:prstGeom>
          <a:noFill/>
          <a:ln>
            <a:noFill/>
          </a:ln>
        </p:spPr>
        <p:txBody>
          <a:bodyPr wrap="square" lIns="0" tIns="0" rIns="0" bIns="0"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First, finish the 30 days.</a:t>
            </a:r>
            <a:endParaRPr lang="en-US" sz="4000" dirty="0"/>
          </a:p>
        </p:txBody>
      </p:sp>
      <p:sp>
        <p:nvSpPr>
          <p:cNvPr id="4" name="Text 2"/>
          <p:cNvSpPr/>
          <p:nvPr/>
        </p:nvSpPr>
        <p:spPr>
          <a:xfrm>
            <a:off x="548640" y="2240280"/>
            <a:ext cx="8046720" cy="1005840"/>
          </a:xfrm>
          <a:prstGeom prst="rect">
            <a:avLst/>
          </a:prstGeom>
          <a:noFill/>
          <a:ln>
            <a:noFill/>
          </a:ln>
        </p:spPr>
        <p:txBody>
          <a:bodyPr wrap="square" lIns="0" tIns="0" rIns="0" bIns="0" rtlCol="0" anchor="ctr"/>
          <a:lstStyle/>
          <a:p>
            <a:pPr indent="0" marL="0">
              <a:buNone/>
            </a:pPr>
            <a:r>
              <a:rPr lang="en-US" sz="1300" dirty="0">
                <a:solidFill>
                  <a:srgbClr val="F4EFE6"/>
                </a:solidFill>
                <a:latin typeface="Calibri" pitchFamily="34" charset="0"/>
                <a:ea typeface="Calibri" pitchFamily="34" charset="-122"/>
                <a:cs typeface="Calibri" pitchFamily="34" charset="-120"/>
              </a:rPr>
              <a:t>On day 31, take stock. Review your numbers, note how you actually feel, and decide what — if anything — gets added back to the plate. The follow-up guide on this site walks through that decision in detail.</a:t>
            </a:r>
            <a:endParaRPr lang="en-US" sz="1300" dirty="0"/>
          </a:p>
        </p:txBody>
      </p:sp>
      <p:sp>
        <p:nvSpPr>
          <p:cNvPr id="5" name="Text 3"/>
          <p:cNvSpPr/>
          <p:nvPr/>
        </p:nvSpPr>
        <p:spPr>
          <a:xfrm>
            <a:off x="548640" y="3520440"/>
            <a:ext cx="2743200" cy="365760"/>
          </a:xfrm>
          <a:prstGeom prst="rect">
            <a:avLst/>
          </a:prstGeom>
          <a:noFill/>
          <a:ln>
            <a:noFill/>
          </a:ln>
        </p:spPr>
        <p:txBody>
          <a:bodyPr wrap="square" lIns="0" tIns="0" rIns="0" bIns="0" rtlCol="0" anchor="ctr"/>
          <a:lstStyle/>
          <a:p>
            <a:pPr indent="0" marL="0">
              <a:buNone/>
            </a:pPr>
            <a:r>
              <a:rPr lang="en-US" sz="2200" b="1" dirty="0">
                <a:solidFill>
                  <a:srgbClr val="9A3412"/>
                </a:solidFill>
                <a:latin typeface="Georgia" pitchFamily="34" charset="0"/>
                <a:ea typeface="Georgia" pitchFamily="34" charset="-122"/>
                <a:cs typeface="Georgia" pitchFamily="34" charset="-120"/>
              </a:rPr>
              <a:t>01</a:t>
            </a:r>
            <a:endParaRPr lang="en-US" sz="2200" dirty="0"/>
          </a:p>
        </p:txBody>
      </p:sp>
      <p:sp>
        <p:nvSpPr>
          <p:cNvPr id="6" name="Text 4"/>
          <p:cNvSpPr/>
          <p:nvPr/>
        </p:nvSpPr>
        <p:spPr>
          <a:xfrm>
            <a:off x="548640" y="3886200"/>
            <a:ext cx="2651760" cy="640080"/>
          </a:xfrm>
          <a:prstGeom prst="rect">
            <a:avLst/>
          </a:prstGeom>
          <a:noFill/>
          <a:ln>
            <a:noFill/>
          </a:ln>
        </p:spPr>
        <p:txBody>
          <a:bodyPr wrap="square" lIns="0" tIns="0" rIns="0" bIns="0" rtlCol="0" anchor="ctr"/>
          <a:lstStyle/>
          <a:p>
            <a:pPr indent="0" marL="0">
              <a:buNone/>
            </a:pPr>
            <a:r>
              <a:rPr lang="en-US" sz="1200" dirty="0">
                <a:solidFill>
                  <a:srgbClr val="F4EFE6"/>
                </a:solidFill>
                <a:latin typeface="Calibri" pitchFamily="34" charset="0"/>
                <a:ea typeface="Calibri" pitchFamily="34" charset="-122"/>
                <a:cs typeface="Calibri" pitchFamily="34" charset="-120"/>
              </a:rPr>
              <a:t>Pick a start date</a:t>
            </a:r>
            <a:endParaRPr lang="en-US" sz="1200" dirty="0"/>
          </a:p>
        </p:txBody>
      </p:sp>
      <p:sp>
        <p:nvSpPr>
          <p:cNvPr id="7" name="Text 5"/>
          <p:cNvSpPr/>
          <p:nvPr/>
        </p:nvSpPr>
        <p:spPr>
          <a:xfrm>
            <a:off x="3383280" y="3520440"/>
            <a:ext cx="2743200" cy="365760"/>
          </a:xfrm>
          <a:prstGeom prst="rect">
            <a:avLst/>
          </a:prstGeom>
          <a:noFill/>
          <a:ln>
            <a:noFill/>
          </a:ln>
        </p:spPr>
        <p:txBody>
          <a:bodyPr wrap="square" lIns="0" tIns="0" rIns="0" bIns="0" rtlCol="0" anchor="ctr"/>
          <a:lstStyle/>
          <a:p>
            <a:pPr indent="0" marL="0">
              <a:buNone/>
            </a:pPr>
            <a:r>
              <a:rPr lang="en-US" sz="2200" b="1" dirty="0">
                <a:solidFill>
                  <a:srgbClr val="9A3412"/>
                </a:solidFill>
                <a:latin typeface="Georgia" pitchFamily="34" charset="0"/>
                <a:ea typeface="Georgia" pitchFamily="34" charset="-122"/>
                <a:cs typeface="Georgia" pitchFamily="34" charset="-120"/>
              </a:rPr>
              <a:t>02</a:t>
            </a:r>
            <a:endParaRPr lang="en-US" sz="2200" dirty="0"/>
          </a:p>
        </p:txBody>
      </p:sp>
      <p:sp>
        <p:nvSpPr>
          <p:cNvPr id="8" name="Text 6"/>
          <p:cNvSpPr/>
          <p:nvPr/>
        </p:nvSpPr>
        <p:spPr>
          <a:xfrm>
            <a:off x="3383280" y="3886200"/>
            <a:ext cx="2651760" cy="640080"/>
          </a:xfrm>
          <a:prstGeom prst="rect">
            <a:avLst/>
          </a:prstGeom>
          <a:noFill/>
          <a:ln>
            <a:noFill/>
          </a:ln>
        </p:spPr>
        <p:txBody>
          <a:bodyPr wrap="square" lIns="0" tIns="0" rIns="0" bIns="0" rtlCol="0" anchor="ctr"/>
          <a:lstStyle/>
          <a:p>
            <a:pPr indent="0" marL="0">
              <a:buNone/>
            </a:pPr>
            <a:r>
              <a:rPr lang="en-US" sz="1200" dirty="0">
                <a:solidFill>
                  <a:srgbClr val="F4EFE6"/>
                </a:solidFill>
                <a:latin typeface="Calibri" pitchFamily="34" charset="0"/>
                <a:ea typeface="Calibri" pitchFamily="34" charset="-122"/>
                <a:cs typeface="Calibri" pitchFamily="34" charset="-120"/>
              </a:rPr>
              <a:t>Clear the kitchen — only BBB&amp;E</a:t>
            </a:r>
            <a:endParaRPr lang="en-US" sz="1200" dirty="0"/>
          </a:p>
        </p:txBody>
      </p:sp>
      <p:sp>
        <p:nvSpPr>
          <p:cNvPr id="9" name="Text 7"/>
          <p:cNvSpPr/>
          <p:nvPr/>
        </p:nvSpPr>
        <p:spPr>
          <a:xfrm>
            <a:off x="6217920" y="3520440"/>
            <a:ext cx="2743200" cy="365760"/>
          </a:xfrm>
          <a:prstGeom prst="rect">
            <a:avLst/>
          </a:prstGeom>
          <a:noFill/>
          <a:ln>
            <a:noFill/>
          </a:ln>
        </p:spPr>
        <p:txBody>
          <a:bodyPr wrap="square" lIns="0" tIns="0" rIns="0" bIns="0" rtlCol="0" anchor="ctr"/>
          <a:lstStyle/>
          <a:p>
            <a:pPr indent="0" marL="0">
              <a:buNone/>
            </a:pPr>
            <a:r>
              <a:rPr lang="en-US" sz="2200" b="1" dirty="0">
                <a:solidFill>
                  <a:srgbClr val="9A3412"/>
                </a:solidFill>
                <a:latin typeface="Georgia" pitchFamily="34" charset="0"/>
                <a:ea typeface="Georgia" pitchFamily="34" charset="-122"/>
                <a:cs typeface="Georgia" pitchFamily="34" charset="-120"/>
              </a:rPr>
              <a:t>03</a:t>
            </a:r>
            <a:endParaRPr lang="en-US" sz="2200" dirty="0"/>
          </a:p>
        </p:txBody>
      </p:sp>
      <p:sp>
        <p:nvSpPr>
          <p:cNvPr id="10" name="Text 8"/>
          <p:cNvSpPr/>
          <p:nvPr/>
        </p:nvSpPr>
        <p:spPr>
          <a:xfrm>
            <a:off x="6217920" y="3886200"/>
            <a:ext cx="2651760" cy="640080"/>
          </a:xfrm>
          <a:prstGeom prst="rect">
            <a:avLst/>
          </a:prstGeom>
          <a:noFill/>
          <a:ln>
            <a:noFill/>
          </a:ln>
        </p:spPr>
        <p:txBody>
          <a:bodyPr wrap="square" lIns="0" tIns="0" rIns="0" bIns="0" rtlCol="0" anchor="ctr"/>
          <a:lstStyle/>
          <a:p>
            <a:pPr indent="0" marL="0">
              <a:buNone/>
            </a:pPr>
            <a:r>
              <a:rPr lang="en-US" sz="1200" dirty="0">
                <a:solidFill>
                  <a:srgbClr val="F4EFE6"/>
                </a:solidFill>
                <a:latin typeface="Calibri" pitchFamily="34" charset="0"/>
                <a:ea typeface="Calibri" pitchFamily="34" charset="-122"/>
                <a:cs typeface="Calibri" pitchFamily="34" charset="-120"/>
              </a:rPr>
              <a:t>Begin with the 3-day water fast</a:t>
            </a:r>
            <a:endParaRPr lang="en-US" sz="1200" dirty="0"/>
          </a:p>
        </p:txBody>
      </p:sp>
      <p:sp>
        <p:nvSpPr>
          <p:cNvPr id="11" name="Shape 9"/>
          <p:cNvSpPr/>
          <p:nvPr/>
        </p:nvSpPr>
        <p:spPr>
          <a:xfrm>
            <a:off x="548640" y="4617720"/>
            <a:ext cx="1097280" cy="0"/>
          </a:xfrm>
          <a:prstGeom prst="line">
            <a:avLst/>
          </a:prstGeom>
          <a:noFill/>
          <a:ln w="19050">
            <a:solidFill>
              <a:srgbClr val="9A3412"/>
            </a:solidFill>
            <a:prstDash val="solid"/>
          </a:ln>
        </p:spPr>
      </p:sp>
      <p:sp>
        <p:nvSpPr>
          <p:cNvPr id="12" name="Text 10"/>
          <p:cNvSpPr/>
          <p:nvPr/>
        </p:nvSpPr>
        <p:spPr>
          <a:xfrm>
            <a:off x="548640" y="4709160"/>
            <a:ext cx="8046720" cy="274320"/>
          </a:xfrm>
          <a:prstGeom prst="rect">
            <a:avLst/>
          </a:prstGeom>
          <a:noFill/>
          <a:ln>
            <a:noFill/>
          </a:ln>
        </p:spPr>
        <p:txBody>
          <a:bodyPr wrap="square" lIns="0" tIns="0" rIns="0" bIns="0" rtlCol="0" anchor="ctr"/>
          <a:lstStyle/>
          <a:p>
            <a:pPr indent="0" marL="0">
              <a:buNone/>
            </a:pPr>
            <a:r>
              <a:rPr lang="en-US" sz="1100" dirty="0">
                <a:solidFill>
                  <a:srgbClr val="6B7280"/>
                </a:solidFill>
                <a:latin typeface="Calibri" pitchFamily="34" charset="0"/>
                <a:ea typeface="Calibri" pitchFamily="34" charset="-122"/>
                <a:cs typeface="Calibri" pitchFamily="34" charset="-120"/>
              </a:rPr>
              <a:t>boyd.tiffin@gmail.com</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AGENDA</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02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What's inside this guide</a:t>
            </a:r>
            <a:endParaRPr lang="en-US" sz="3000" dirty="0"/>
          </a:p>
        </p:txBody>
      </p:sp>
      <p:sp>
        <p:nvSpPr>
          <p:cNvPr id="5" name="Text 3"/>
          <p:cNvSpPr/>
          <p:nvPr/>
        </p:nvSpPr>
        <p:spPr>
          <a:xfrm>
            <a:off x="457200" y="1874520"/>
            <a:ext cx="731520" cy="411480"/>
          </a:xfrm>
          <a:prstGeom prst="rect">
            <a:avLst/>
          </a:prstGeom>
          <a:noFill/>
          <a:ln>
            <a:noFill/>
          </a:ln>
        </p:spPr>
        <p:txBody>
          <a:bodyPr wrap="square" lIns="0" tIns="0" rIns="0" bIns="0" rtlCol="0" anchor="ctr"/>
          <a:lstStyle/>
          <a:p>
            <a:pPr indent="0" marL="0">
              <a:buNone/>
            </a:pPr>
            <a:r>
              <a:rPr lang="en-US" sz="2200" b="1" dirty="0">
                <a:solidFill>
                  <a:srgbClr val="9A3412"/>
                </a:solidFill>
                <a:latin typeface="Georgia" pitchFamily="34" charset="0"/>
                <a:ea typeface="Georgia" pitchFamily="34" charset="-122"/>
                <a:cs typeface="Georgia" pitchFamily="34" charset="-120"/>
              </a:rPr>
              <a:t>01</a:t>
            </a:r>
            <a:endParaRPr lang="en-US" sz="2200" dirty="0"/>
          </a:p>
        </p:txBody>
      </p:sp>
      <p:sp>
        <p:nvSpPr>
          <p:cNvPr id="6" name="Text 4"/>
          <p:cNvSpPr/>
          <p:nvPr/>
        </p:nvSpPr>
        <p:spPr>
          <a:xfrm>
            <a:off x="1280160" y="1874520"/>
            <a:ext cx="3657600" cy="320040"/>
          </a:xfrm>
          <a:prstGeom prst="rect">
            <a:avLst/>
          </a:prstGeom>
          <a:noFill/>
          <a:ln>
            <a:noFill/>
          </a:ln>
        </p:spPr>
        <p:txBody>
          <a:bodyPr wrap="square" lIns="0" tIns="0" rIns="0" bIns="0" rtlCol="0" anchor="ctr"/>
          <a:lstStyle/>
          <a:p>
            <a:pPr indent="0" marL="0">
              <a:buNone/>
            </a:pPr>
            <a:r>
              <a:rPr lang="en-US" sz="1600" b="1" dirty="0">
                <a:solidFill>
                  <a:srgbClr val="1F2937"/>
                </a:solidFill>
                <a:latin typeface="Georgia" pitchFamily="34" charset="0"/>
                <a:ea typeface="Georgia" pitchFamily="34" charset="-122"/>
                <a:cs typeface="Georgia" pitchFamily="34" charset="-120"/>
              </a:rPr>
              <a:t>The protocol</a:t>
            </a:r>
            <a:endParaRPr lang="en-US" sz="1600" dirty="0"/>
          </a:p>
        </p:txBody>
      </p:sp>
      <p:sp>
        <p:nvSpPr>
          <p:cNvPr id="7" name="Text 5"/>
          <p:cNvSpPr/>
          <p:nvPr/>
        </p:nvSpPr>
        <p:spPr>
          <a:xfrm>
            <a:off x="1280160" y="2185416"/>
            <a:ext cx="6858000" cy="274320"/>
          </a:xfrm>
          <a:prstGeom prst="rect">
            <a:avLst/>
          </a:prstGeom>
          <a:noFill/>
          <a:ln>
            <a:noFill/>
          </a:ln>
        </p:spPr>
        <p:txBody>
          <a:bodyPr wrap="square" lIns="0" tIns="0" rIns="0" bIns="0" rtlCol="0" anchor="ctr"/>
          <a:lstStyle/>
          <a:p>
            <a:pPr indent="0" marL="0">
              <a:buNone/>
            </a:pPr>
            <a:r>
              <a:rPr lang="en-US" sz="1200" dirty="0">
                <a:solidFill>
                  <a:srgbClr val="6B7280"/>
                </a:solidFill>
                <a:latin typeface="Calibri" pitchFamily="34" charset="0"/>
                <a:ea typeface="Calibri" pitchFamily="34" charset="-122"/>
                <a:cs typeface="Calibri" pitchFamily="34" charset="-120"/>
              </a:rPr>
              <a:t>BBB&amp;E in one sentence — and why we go strict.</a:t>
            </a:r>
            <a:endParaRPr lang="en-US" sz="1200" dirty="0"/>
          </a:p>
        </p:txBody>
      </p:sp>
      <p:sp>
        <p:nvSpPr>
          <p:cNvPr id="8" name="Text 6"/>
          <p:cNvSpPr/>
          <p:nvPr/>
        </p:nvSpPr>
        <p:spPr>
          <a:xfrm>
            <a:off x="457200" y="2423160"/>
            <a:ext cx="731520" cy="411480"/>
          </a:xfrm>
          <a:prstGeom prst="rect">
            <a:avLst/>
          </a:prstGeom>
          <a:noFill/>
          <a:ln>
            <a:noFill/>
          </a:ln>
        </p:spPr>
        <p:txBody>
          <a:bodyPr wrap="square" lIns="0" tIns="0" rIns="0" bIns="0" rtlCol="0" anchor="ctr"/>
          <a:lstStyle/>
          <a:p>
            <a:pPr indent="0" marL="0">
              <a:buNone/>
            </a:pPr>
            <a:r>
              <a:rPr lang="en-US" sz="2200" b="1" dirty="0">
                <a:solidFill>
                  <a:srgbClr val="9A3412"/>
                </a:solidFill>
                <a:latin typeface="Georgia" pitchFamily="34" charset="0"/>
                <a:ea typeface="Georgia" pitchFamily="34" charset="-122"/>
                <a:cs typeface="Georgia" pitchFamily="34" charset="-120"/>
              </a:rPr>
              <a:t>02</a:t>
            </a:r>
            <a:endParaRPr lang="en-US" sz="2200" dirty="0"/>
          </a:p>
        </p:txBody>
      </p:sp>
      <p:sp>
        <p:nvSpPr>
          <p:cNvPr id="9" name="Text 7"/>
          <p:cNvSpPr/>
          <p:nvPr/>
        </p:nvSpPr>
        <p:spPr>
          <a:xfrm>
            <a:off x="1280160" y="2423160"/>
            <a:ext cx="3657600" cy="320040"/>
          </a:xfrm>
          <a:prstGeom prst="rect">
            <a:avLst/>
          </a:prstGeom>
          <a:noFill/>
          <a:ln>
            <a:noFill/>
          </a:ln>
        </p:spPr>
        <p:txBody>
          <a:bodyPr wrap="square" lIns="0" tIns="0" rIns="0" bIns="0" rtlCol="0" anchor="ctr"/>
          <a:lstStyle/>
          <a:p>
            <a:pPr indent="0" marL="0">
              <a:buNone/>
            </a:pPr>
            <a:r>
              <a:rPr lang="en-US" sz="1600" b="1" dirty="0">
                <a:solidFill>
                  <a:srgbClr val="1F2937"/>
                </a:solidFill>
                <a:latin typeface="Georgia" pitchFamily="34" charset="0"/>
                <a:ea typeface="Georgia" pitchFamily="34" charset="-122"/>
                <a:cs typeface="Georgia" pitchFamily="34" charset="-120"/>
              </a:rPr>
              <a:t>The kickoff</a:t>
            </a:r>
            <a:endParaRPr lang="en-US" sz="1600" dirty="0"/>
          </a:p>
        </p:txBody>
      </p:sp>
      <p:sp>
        <p:nvSpPr>
          <p:cNvPr id="10" name="Text 8"/>
          <p:cNvSpPr/>
          <p:nvPr/>
        </p:nvSpPr>
        <p:spPr>
          <a:xfrm>
            <a:off x="1280160" y="2734056"/>
            <a:ext cx="6858000" cy="274320"/>
          </a:xfrm>
          <a:prstGeom prst="rect">
            <a:avLst/>
          </a:prstGeom>
          <a:noFill/>
          <a:ln>
            <a:noFill/>
          </a:ln>
        </p:spPr>
        <p:txBody>
          <a:bodyPr wrap="square" lIns="0" tIns="0" rIns="0" bIns="0" rtlCol="0" anchor="ctr"/>
          <a:lstStyle/>
          <a:p>
            <a:pPr indent="0" marL="0">
              <a:buNone/>
            </a:pPr>
            <a:r>
              <a:rPr lang="en-US" sz="1200" dirty="0">
                <a:solidFill>
                  <a:srgbClr val="6B7280"/>
                </a:solidFill>
                <a:latin typeface="Calibri" pitchFamily="34" charset="0"/>
                <a:ea typeface="Calibri" pitchFamily="34" charset="-122"/>
                <a:cs typeface="Calibri" pitchFamily="34" charset="-120"/>
              </a:rPr>
              <a:t>A 3-day water-only fast to start the engine.</a:t>
            </a:r>
            <a:endParaRPr lang="en-US" sz="1200" dirty="0"/>
          </a:p>
        </p:txBody>
      </p:sp>
      <p:sp>
        <p:nvSpPr>
          <p:cNvPr id="11" name="Text 9"/>
          <p:cNvSpPr/>
          <p:nvPr/>
        </p:nvSpPr>
        <p:spPr>
          <a:xfrm>
            <a:off x="457200" y="2971800"/>
            <a:ext cx="731520" cy="411480"/>
          </a:xfrm>
          <a:prstGeom prst="rect">
            <a:avLst/>
          </a:prstGeom>
          <a:noFill/>
          <a:ln>
            <a:noFill/>
          </a:ln>
        </p:spPr>
        <p:txBody>
          <a:bodyPr wrap="square" lIns="0" tIns="0" rIns="0" bIns="0" rtlCol="0" anchor="ctr"/>
          <a:lstStyle/>
          <a:p>
            <a:pPr indent="0" marL="0">
              <a:buNone/>
            </a:pPr>
            <a:r>
              <a:rPr lang="en-US" sz="2200" b="1" dirty="0">
                <a:solidFill>
                  <a:srgbClr val="9A3412"/>
                </a:solidFill>
                <a:latin typeface="Georgia" pitchFamily="34" charset="0"/>
                <a:ea typeface="Georgia" pitchFamily="34" charset="-122"/>
                <a:cs typeface="Georgia" pitchFamily="34" charset="-120"/>
              </a:rPr>
              <a:t>03</a:t>
            </a:r>
            <a:endParaRPr lang="en-US" sz="2200" dirty="0"/>
          </a:p>
        </p:txBody>
      </p:sp>
      <p:sp>
        <p:nvSpPr>
          <p:cNvPr id="12" name="Text 10"/>
          <p:cNvSpPr/>
          <p:nvPr/>
        </p:nvSpPr>
        <p:spPr>
          <a:xfrm>
            <a:off x="1280160" y="2971800"/>
            <a:ext cx="3657600" cy="320040"/>
          </a:xfrm>
          <a:prstGeom prst="rect">
            <a:avLst/>
          </a:prstGeom>
          <a:noFill/>
          <a:ln>
            <a:noFill/>
          </a:ln>
        </p:spPr>
        <p:txBody>
          <a:bodyPr wrap="square" lIns="0" tIns="0" rIns="0" bIns="0" rtlCol="0" anchor="ctr"/>
          <a:lstStyle/>
          <a:p>
            <a:pPr indent="0" marL="0">
              <a:buNone/>
            </a:pPr>
            <a:r>
              <a:rPr lang="en-US" sz="1600" b="1" dirty="0">
                <a:solidFill>
                  <a:srgbClr val="1F2937"/>
                </a:solidFill>
                <a:latin typeface="Georgia" pitchFamily="34" charset="0"/>
                <a:ea typeface="Georgia" pitchFamily="34" charset="-122"/>
                <a:cs typeface="Georgia" pitchFamily="34" charset="-120"/>
              </a:rPr>
              <a:t>The four foods</a:t>
            </a:r>
            <a:endParaRPr lang="en-US" sz="1600" dirty="0"/>
          </a:p>
        </p:txBody>
      </p:sp>
      <p:sp>
        <p:nvSpPr>
          <p:cNvPr id="13" name="Text 11"/>
          <p:cNvSpPr/>
          <p:nvPr/>
        </p:nvSpPr>
        <p:spPr>
          <a:xfrm>
            <a:off x="1280160" y="3282696"/>
            <a:ext cx="6858000" cy="274320"/>
          </a:xfrm>
          <a:prstGeom prst="rect">
            <a:avLst/>
          </a:prstGeom>
          <a:noFill/>
          <a:ln>
            <a:noFill/>
          </a:ln>
        </p:spPr>
        <p:txBody>
          <a:bodyPr wrap="square" lIns="0" tIns="0" rIns="0" bIns="0" rtlCol="0" anchor="ctr"/>
          <a:lstStyle/>
          <a:p>
            <a:pPr indent="0" marL="0">
              <a:buNone/>
            </a:pPr>
            <a:r>
              <a:rPr lang="en-US" sz="1200" dirty="0">
                <a:solidFill>
                  <a:srgbClr val="6B7280"/>
                </a:solidFill>
                <a:latin typeface="Calibri" pitchFamily="34" charset="0"/>
                <a:ea typeface="Calibri" pitchFamily="34" charset="-122"/>
                <a:cs typeface="Calibri" pitchFamily="34" charset="-120"/>
              </a:rPr>
              <a:t>Beef, butter, bacon, eggs — and only these.</a:t>
            </a:r>
            <a:endParaRPr lang="en-US" sz="1200" dirty="0"/>
          </a:p>
        </p:txBody>
      </p:sp>
      <p:sp>
        <p:nvSpPr>
          <p:cNvPr id="14" name="Text 12"/>
          <p:cNvSpPr/>
          <p:nvPr/>
        </p:nvSpPr>
        <p:spPr>
          <a:xfrm>
            <a:off x="457200" y="3520440"/>
            <a:ext cx="731520" cy="411480"/>
          </a:xfrm>
          <a:prstGeom prst="rect">
            <a:avLst/>
          </a:prstGeom>
          <a:noFill/>
          <a:ln>
            <a:noFill/>
          </a:ln>
        </p:spPr>
        <p:txBody>
          <a:bodyPr wrap="square" lIns="0" tIns="0" rIns="0" bIns="0" rtlCol="0" anchor="ctr"/>
          <a:lstStyle/>
          <a:p>
            <a:pPr indent="0" marL="0">
              <a:buNone/>
            </a:pPr>
            <a:r>
              <a:rPr lang="en-US" sz="2200" b="1" dirty="0">
                <a:solidFill>
                  <a:srgbClr val="9A3412"/>
                </a:solidFill>
                <a:latin typeface="Georgia" pitchFamily="34" charset="0"/>
                <a:ea typeface="Georgia" pitchFamily="34" charset="-122"/>
                <a:cs typeface="Georgia" pitchFamily="34" charset="-120"/>
              </a:rPr>
              <a:t>04</a:t>
            </a:r>
            <a:endParaRPr lang="en-US" sz="2200" dirty="0"/>
          </a:p>
        </p:txBody>
      </p:sp>
      <p:sp>
        <p:nvSpPr>
          <p:cNvPr id="15" name="Text 13"/>
          <p:cNvSpPr/>
          <p:nvPr/>
        </p:nvSpPr>
        <p:spPr>
          <a:xfrm>
            <a:off x="1280160" y="3520440"/>
            <a:ext cx="3657600" cy="320040"/>
          </a:xfrm>
          <a:prstGeom prst="rect">
            <a:avLst/>
          </a:prstGeom>
          <a:noFill/>
          <a:ln>
            <a:noFill/>
          </a:ln>
        </p:spPr>
        <p:txBody>
          <a:bodyPr wrap="square" lIns="0" tIns="0" rIns="0" bIns="0" rtlCol="0" anchor="ctr"/>
          <a:lstStyle/>
          <a:p>
            <a:pPr indent="0" marL="0">
              <a:buNone/>
            </a:pPr>
            <a:r>
              <a:rPr lang="en-US" sz="1600" b="1" dirty="0">
                <a:solidFill>
                  <a:srgbClr val="1F2937"/>
                </a:solidFill>
                <a:latin typeface="Georgia" pitchFamily="34" charset="0"/>
                <a:ea typeface="Georgia" pitchFamily="34" charset="-122"/>
                <a:cs typeface="Georgia" pitchFamily="34" charset="-120"/>
              </a:rPr>
              <a:t>The 30 days</a:t>
            </a:r>
            <a:endParaRPr lang="en-US" sz="1600" dirty="0"/>
          </a:p>
        </p:txBody>
      </p:sp>
      <p:sp>
        <p:nvSpPr>
          <p:cNvPr id="16" name="Text 14"/>
          <p:cNvSpPr/>
          <p:nvPr/>
        </p:nvSpPr>
        <p:spPr>
          <a:xfrm>
            <a:off x="1280160" y="3831336"/>
            <a:ext cx="6858000" cy="274320"/>
          </a:xfrm>
          <a:prstGeom prst="rect">
            <a:avLst/>
          </a:prstGeom>
          <a:noFill/>
          <a:ln>
            <a:noFill/>
          </a:ln>
        </p:spPr>
        <p:txBody>
          <a:bodyPr wrap="square" lIns="0" tIns="0" rIns="0" bIns="0" rtlCol="0" anchor="ctr"/>
          <a:lstStyle/>
          <a:p>
            <a:pPr indent="0" marL="0">
              <a:buNone/>
            </a:pPr>
            <a:r>
              <a:rPr lang="en-US" sz="1200" dirty="0">
                <a:solidFill>
                  <a:srgbClr val="6B7280"/>
                </a:solidFill>
                <a:latin typeface="Calibri" pitchFamily="34" charset="0"/>
                <a:ea typeface="Calibri" pitchFamily="34" charset="-122"/>
                <a:cs typeface="Calibri" pitchFamily="34" charset="-120"/>
              </a:rPr>
              <a:t>Week-by-week, ratios, salt, troubleshooting.</a:t>
            </a:r>
            <a:endParaRPr lang="en-US" sz="1200" dirty="0"/>
          </a:p>
        </p:txBody>
      </p:sp>
      <p:sp>
        <p:nvSpPr>
          <p:cNvPr id="17" name="Text 15"/>
          <p:cNvSpPr/>
          <p:nvPr/>
        </p:nvSpPr>
        <p:spPr>
          <a:xfrm>
            <a:off x="457200" y="4069080"/>
            <a:ext cx="731520" cy="411480"/>
          </a:xfrm>
          <a:prstGeom prst="rect">
            <a:avLst/>
          </a:prstGeom>
          <a:noFill/>
          <a:ln>
            <a:noFill/>
          </a:ln>
        </p:spPr>
        <p:txBody>
          <a:bodyPr wrap="square" lIns="0" tIns="0" rIns="0" bIns="0" rtlCol="0" anchor="ctr"/>
          <a:lstStyle/>
          <a:p>
            <a:pPr indent="0" marL="0">
              <a:buNone/>
            </a:pPr>
            <a:r>
              <a:rPr lang="en-US" sz="2200" b="1" dirty="0">
                <a:solidFill>
                  <a:srgbClr val="9A3412"/>
                </a:solidFill>
                <a:latin typeface="Georgia" pitchFamily="34" charset="0"/>
                <a:ea typeface="Georgia" pitchFamily="34" charset="-122"/>
                <a:cs typeface="Georgia" pitchFamily="34" charset="-120"/>
              </a:rPr>
              <a:t>05</a:t>
            </a:r>
            <a:endParaRPr lang="en-US" sz="2200" dirty="0"/>
          </a:p>
        </p:txBody>
      </p:sp>
      <p:sp>
        <p:nvSpPr>
          <p:cNvPr id="18" name="Text 16"/>
          <p:cNvSpPr/>
          <p:nvPr/>
        </p:nvSpPr>
        <p:spPr>
          <a:xfrm>
            <a:off x="1280160" y="4069080"/>
            <a:ext cx="3657600" cy="320040"/>
          </a:xfrm>
          <a:prstGeom prst="rect">
            <a:avLst/>
          </a:prstGeom>
          <a:noFill/>
          <a:ln>
            <a:noFill/>
          </a:ln>
        </p:spPr>
        <p:txBody>
          <a:bodyPr wrap="square" lIns="0" tIns="0" rIns="0" bIns="0" rtlCol="0" anchor="ctr"/>
          <a:lstStyle/>
          <a:p>
            <a:pPr indent="0" marL="0">
              <a:buNone/>
            </a:pPr>
            <a:r>
              <a:rPr lang="en-US" sz="1600" b="1" dirty="0">
                <a:solidFill>
                  <a:srgbClr val="1F2937"/>
                </a:solidFill>
                <a:latin typeface="Georgia" pitchFamily="34" charset="0"/>
                <a:ea typeface="Georgia" pitchFamily="34" charset="-122"/>
                <a:cs typeface="Georgia" pitchFamily="34" charset="-120"/>
              </a:rPr>
              <a:t>Day 31</a:t>
            </a:r>
            <a:endParaRPr lang="en-US" sz="1600" dirty="0"/>
          </a:p>
        </p:txBody>
      </p:sp>
      <p:sp>
        <p:nvSpPr>
          <p:cNvPr id="19" name="Text 17"/>
          <p:cNvSpPr/>
          <p:nvPr/>
        </p:nvSpPr>
        <p:spPr>
          <a:xfrm>
            <a:off x="1280160" y="4379976"/>
            <a:ext cx="6858000" cy="274320"/>
          </a:xfrm>
          <a:prstGeom prst="rect">
            <a:avLst/>
          </a:prstGeom>
          <a:noFill/>
          <a:ln>
            <a:noFill/>
          </a:ln>
        </p:spPr>
        <p:txBody>
          <a:bodyPr wrap="square" lIns="0" tIns="0" rIns="0" bIns="0" rtlCol="0" anchor="ctr"/>
          <a:lstStyle/>
          <a:p>
            <a:pPr indent="0" marL="0">
              <a:buNone/>
            </a:pPr>
            <a:r>
              <a:rPr lang="en-US" sz="1200" dirty="0">
                <a:solidFill>
                  <a:srgbClr val="6B7280"/>
                </a:solidFill>
                <a:latin typeface="Calibri" pitchFamily="34" charset="0"/>
                <a:ea typeface="Calibri" pitchFamily="34" charset="-122"/>
                <a:cs typeface="Calibri" pitchFamily="34" charset="-120"/>
              </a:rPr>
              <a:t>What's next, and how the protocol typically evolves.</a:t>
            </a:r>
            <a:endParaRPr lang="en-US" sz="1200" dirty="0"/>
          </a:p>
        </p:txBody>
      </p:sp>
      <p:sp>
        <p:nvSpPr>
          <p:cNvPr id="20" name="Shape 18"/>
          <p:cNvSpPr/>
          <p:nvPr/>
        </p:nvSpPr>
        <p:spPr>
          <a:xfrm>
            <a:off x="457200" y="4754880"/>
            <a:ext cx="8229600" cy="0"/>
          </a:xfrm>
          <a:prstGeom prst="line">
            <a:avLst/>
          </a:prstGeom>
          <a:noFill/>
          <a:ln w="9525">
            <a:solidFill>
              <a:srgbClr val="D6D3D1"/>
            </a:solidFill>
            <a:prstDash val="solid"/>
          </a:ln>
        </p:spPr>
      </p:sp>
      <p:sp>
        <p:nvSpPr>
          <p:cNvPr id="21" name="Text 19"/>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THE PROTOCOL</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03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The whole protocol, in one line.</a:t>
            </a:r>
            <a:endParaRPr lang="en-US" sz="3000" dirty="0"/>
          </a:p>
        </p:txBody>
      </p:sp>
      <p:sp>
        <p:nvSpPr>
          <p:cNvPr id="5" name="Text 3"/>
          <p:cNvSpPr/>
          <p:nvPr/>
        </p:nvSpPr>
        <p:spPr>
          <a:xfrm>
            <a:off x="457200" y="1874520"/>
            <a:ext cx="8229600" cy="777240"/>
          </a:xfrm>
          <a:prstGeom prst="rect">
            <a:avLst/>
          </a:prstGeom>
          <a:noFill/>
          <a:ln>
            <a:noFill/>
          </a:ln>
        </p:spPr>
        <p:txBody>
          <a:bodyPr wrap="square" lIns="0" tIns="0" rIns="0" bIns="0" rtlCol="0" anchor="ctr"/>
          <a:lstStyle/>
          <a:p>
            <a:pPr algn="l" indent="0" marL="0">
              <a:buNone/>
            </a:pPr>
            <a:r>
              <a:rPr lang="en-US" sz="4400" b="1" dirty="0">
                <a:solidFill>
                  <a:srgbClr val="1F2937"/>
                </a:solidFill>
                <a:latin typeface="Georgia" pitchFamily="34" charset="0"/>
                <a:ea typeface="Georgia" pitchFamily="34" charset="-122"/>
                <a:cs typeface="Georgia" pitchFamily="34" charset="-120"/>
              </a:rPr>
              <a:t>Beef. Butter. Bacon. Eggs.</a:t>
            </a:r>
            <a:endParaRPr lang="en-US" sz="4400" dirty="0"/>
          </a:p>
        </p:txBody>
      </p:sp>
      <p:sp>
        <p:nvSpPr>
          <p:cNvPr id="6" name="Text 4"/>
          <p:cNvSpPr/>
          <p:nvPr/>
        </p:nvSpPr>
        <p:spPr>
          <a:xfrm>
            <a:off x="457200" y="2743200"/>
            <a:ext cx="8229600" cy="457200"/>
          </a:xfrm>
          <a:prstGeom prst="rect">
            <a:avLst/>
          </a:prstGeom>
          <a:noFill/>
          <a:ln>
            <a:noFill/>
          </a:ln>
        </p:spPr>
        <p:txBody>
          <a:bodyPr wrap="square" lIns="0" tIns="0" rIns="0" bIns="0" rtlCol="0" anchor="ctr"/>
          <a:lstStyle/>
          <a:p>
            <a:pPr indent="0" marL="0">
              <a:buNone/>
            </a:pPr>
            <a:r>
              <a:rPr lang="en-US" sz="2000" i="1" dirty="0">
                <a:solidFill>
                  <a:srgbClr val="9A3412"/>
                </a:solidFill>
                <a:latin typeface="Georgia" pitchFamily="34" charset="0"/>
                <a:ea typeface="Georgia" pitchFamily="34" charset="-122"/>
                <a:cs typeface="Georgia" pitchFamily="34" charset="-120"/>
              </a:rPr>
              <a:t>Salt to taste. Water to thirst. Nothing else for 30 days.</a:t>
            </a:r>
            <a:endParaRPr lang="en-US" sz="2000" dirty="0"/>
          </a:p>
        </p:txBody>
      </p:sp>
      <p:sp>
        <p:nvSpPr>
          <p:cNvPr id="7" name="Shape 5"/>
          <p:cNvSpPr/>
          <p:nvPr/>
        </p:nvSpPr>
        <p:spPr>
          <a:xfrm>
            <a:off x="457200" y="3520440"/>
            <a:ext cx="2651760" cy="1051560"/>
          </a:xfrm>
          <a:prstGeom prst="rect">
            <a:avLst/>
          </a:prstGeom>
          <a:solidFill>
            <a:srgbClr val="FFFFFF"/>
          </a:solidFill>
          <a:ln>
            <a:noFill/>
          </a:ln>
        </p:spPr>
      </p:sp>
      <p:sp>
        <p:nvSpPr>
          <p:cNvPr id="8" name="Shape 6"/>
          <p:cNvSpPr/>
          <p:nvPr/>
        </p:nvSpPr>
        <p:spPr>
          <a:xfrm>
            <a:off x="457200" y="3520440"/>
            <a:ext cx="54864" cy="1051560"/>
          </a:xfrm>
          <a:prstGeom prst="rect">
            <a:avLst/>
          </a:prstGeom>
          <a:solidFill>
            <a:srgbClr val="9A3412"/>
          </a:solidFill>
          <a:ln>
            <a:noFill/>
          </a:ln>
        </p:spPr>
      </p:sp>
      <p:sp>
        <p:nvSpPr>
          <p:cNvPr id="9" name="Text 7"/>
          <p:cNvSpPr/>
          <p:nvPr/>
        </p:nvSpPr>
        <p:spPr>
          <a:xfrm>
            <a:off x="640080" y="3611880"/>
            <a:ext cx="242316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No condiments</a:t>
            </a:r>
            <a:endParaRPr lang="en-US" sz="1300" dirty="0"/>
          </a:p>
        </p:txBody>
      </p:sp>
      <p:sp>
        <p:nvSpPr>
          <p:cNvPr id="10" name="Text 8"/>
          <p:cNvSpPr/>
          <p:nvPr/>
        </p:nvSpPr>
        <p:spPr>
          <a:xfrm>
            <a:off x="640080" y="3904488"/>
            <a:ext cx="2423160" cy="64008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Salt is the only seasoning.</a:t>
            </a:r>
            <a:endParaRPr lang="en-US" sz="1100" dirty="0"/>
          </a:p>
        </p:txBody>
      </p:sp>
      <p:sp>
        <p:nvSpPr>
          <p:cNvPr id="11" name="Shape 9"/>
          <p:cNvSpPr/>
          <p:nvPr/>
        </p:nvSpPr>
        <p:spPr>
          <a:xfrm>
            <a:off x="3291840" y="3520440"/>
            <a:ext cx="2651760" cy="1051560"/>
          </a:xfrm>
          <a:prstGeom prst="rect">
            <a:avLst/>
          </a:prstGeom>
          <a:solidFill>
            <a:srgbClr val="FFFFFF"/>
          </a:solidFill>
          <a:ln>
            <a:noFill/>
          </a:ln>
        </p:spPr>
      </p:sp>
      <p:sp>
        <p:nvSpPr>
          <p:cNvPr id="12" name="Shape 10"/>
          <p:cNvSpPr/>
          <p:nvPr/>
        </p:nvSpPr>
        <p:spPr>
          <a:xfrm>
            <a:off x="3291840" y="3520440"/>
            <a:ext cx="54864" cy="1051560"/>
          </a:xfrm>
          <a:prstGeom prst="rect">
            <a:avLst/>
          </a:prstGeom>
          <a:solidFill>
            <a:srgbClr val="9A3412"/>
          </a:solidFill>
          <a:ln>
            <a:noFill/>
          </a:ln>
        </p:spPr>
      </p:sp>
      <p:sp>
        <p:nvSpPr>
          <p:cNvPr id="13" name="Text 11"/>
          <p:cNvSpPr/>
          <p:nvPr/>
        </p:nvSpPr>
        <p:spPr>
          <a:xfrm>
            <a:off x="3474720" y="3611880"/>
            <a:ext cx="242316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No other dairy</a:t>
            </a:r>
            <a:endParaRPr lang="en-US" sz="1300" dirty="0"/>
          </a:p>
        </p:txBody>
      </p:sp>
      <p:sp>
        <p:nvSpPr>
          <p:cNvPr id="14" name="Text 12"/>
          <p:cNvSpPr/>
          <p:nvPr/>
        </p:nvSpPr>
        <p:spPr>
          <a:xfrm>
            <a:off x="3474720" y="3904488"/>
            <a:ext cx="2423160" cy="64008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Butter is the only dairy.</a:t>
            </a:r>
            <a:endParaRPr lang="en-US" sz="1100" dirty="0"/>
          </a:p>
        </p:txBody>
      </p:sp>
      <p:sp>
        <p:nvSpPr>
          <p:cNvPr id="15" name="Shape 13"/>
          <p:cNvSpPr/>
          <p:nvPr/>
        </p:nvSpPr>
        <p:spPr>
          <a:xfrm>
            <a:off x="6126480" y="3520440"/>
            <a:ext cx="2651760" cy="1051560"/>
          </a:xfrm>
          <a:prstGeom prst="rect">
            <a:avLst/>
          </a:prstGeom>
          <a:solidFill>
            <a:srgbClr val="FFFFFF"/>
          </a:solidFill>
          <a:ln>
            <a:noFill/>
          </a:ln>
        </p:spPr>
      </p:sp>
      <p:sp>
        <p:nvSpPr>
          <p:cNvPr id="16" name="Shape 14"/>
          <p:cNvSpPr/>
          <p:nvPr/>
        </p:nvSpPr>
        <p:spPr>
          <a:xfrm>
            <a:off x="6126480" y="3520440"/>
            <a:ext cx="54864" cy="1051560"/>
          </a:xfrm>
          <a:prstGeom prst="rect">
            <a:avLst/>
          </a:prstGeom>
          <a:solidFill>
            <a:srgbClr val="9A3412"/>
          </a:solidFill>
          <a:ln>
            <a:noFill/>
          </a:ln>
        </p:spPr>
      </p:sp>
      <p:sp>
        <p:nvSpPr>
          <p:cNvPr id="17" name="Text 15"/>
          <p:cNvSpPr/>
          <p:nvPr/>
        </p:nvSpPr>
        <p:spPr>
          <a:xfrm>
            <a:off x="6309360" y="3611880"/>
            <a:ext cx="2423160" cy="274320"/>
          </a:xfrm>
          <a:prstGeom prst="rect">
            <a:avLst/>
          </a:prstGeom>
          <a:noFill/>
          <a:ln>
            <a:noFill/>
          </a:ln>
        </p:spPr>
        <p:txBody>
          <a:bodyPr wrap="square" lIns="0" tIns="0" rIns="0" bIns="0" rtlCol="0" anchor="ctr"/>
          <a:lstStyle/>
          <a:p>
            <a:pPr indent="0" marL="0">
              <a:buNone/>
            </a:pPr>
            <a:r>
              <a:rPr lang="en-US" sz="1300" b="1" dirty="0">
                <a:solidFill>
                  <a:srgbClr val="1F2937"/>
                </a:solidFill>
                <a:latin typeface="Georgia" pitchFamily="34" charset="0"/>
                <a:ea typeface="Georgia" pitchFamily="34" charset="-122"/>
                <a:cs typeface="Georgia" pitchFamily="34" charset="-120"/>
              </a:rPr>
              <a:t>No exceptions</a:t>
            </a:r>
            <a:endParaRPr lang="en-US" sz="1300" dirty="0"/>
          </a:p>
        </p:txBody>
      </p:sp>
      <p:sp>
        <p:nvSpPr>
          <p:cNvPr id="18" name="Text 16"/>
          <p:cNvSpPr/>
          <p:nvPr/>
        </p:nvSpPr>
        <p:spPr>
          <a:xfrm>
            <a:off x="6309360" y="3904488"/>
            <a:ext cx="2423160" cy="640080"/>
          </a:xfrm>
          <a:prstGeom prst="rect">
            <a:avLst/>
          </a:prstGeom>
          <a:noFill/>
          <a:ln>
            <a:noFill/>
          </a:ln>
        </p:spPr>
        <p:txBody>
          <a:bodyPr wrap="square" lIns="0" tIns="0" rIns="0" bIns="0" rtlCol="0" anchor="ctr"/>
          <a:lstStyle/>
          <a:p>
            <a:pPr indent="0" marL="0">
              <a:buNone/>
            </a:pPr>
            <a:r>
              <a:rPr lang="en-US" sz="1100" dirty="0">
                <a:solidFill>
                  <a:srgbClr val="374151"/>
                </a:solidFill>
                <a:latin typeface="Calibri" pitchFamily="34" charset="0"/>
                <a:ea typeface="Calibri" pitchFamily="34" charset="-122"/>
                <a:cs typeface="Calibri" pitchFamily="34" charset="-120"/>
              </a:rPr>
              <a:t>Strict for 30 days, then we re-evaluate.</a:t>
            </a:r>
            <a:endParaRPr lang="en-US" sz="1100" dirty="0"/>
          </a:p>
        </p:txBody>
      </p:sp>
      <p:sp>
        <p:nvSpPr>
          <p:cNvPr id="19" name="Shape 17"/>
          <p:cNvSpPr/>
          <p:nvPr/>
        </p:nvSpPr>
        <p:spPr>
          <a:xfrm>
            <a:off x="457200" y="4754880"/>
            <a:ext cx="8229600" cy="0"/>
          </a:xfrm>
          <a:prstGeom prst="line">
            <a:avLst/>
          </a:prstGeom>
          <a:noFill/>
          <a:ln w="9525">
            <a:solidFill>
              <a:srgbClr val="D6D3D1"/>
            </a:solidFill>
            <a:prstDash val="solid"/>
          </a:ln>
        </p:spPr>
      </p:sp>
      <p:sp>
        <p:nvSpPr>
          <p:cNvPr id="20" name="Text 18"/>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WHY STRICT</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04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Why we lock it down for 30 days</a:t>
            </a:r>
            <a:endParaRPr lang="en-US" sz="3000" dirty="0"/>
          </a:p>
        </p:txBody>
      </p:sp>
      <p:pic>
        <p:nvPicPr>
          <p:cNvPr id="5" name="Image 0" descr="preencoded.png">    </p:cNvPr>
          <p:cNvPicPr>
            <a:picLocks noChangeAspect="1"/>
          </p:cNvPicPr>
          <p:nvPr/>
        </p:nvPicPr>
        <p:blipFill>
          <a:blip r:embed="rId1"/>
          <a:stretch>
            <a:fillRect/>
          </a:stretch>
        </p:blipFill>
        <p:spPr>
          <a:xfrm>
            <a:off x="457200" y="1920240"/>
            <a:ext cx="274320" cy="274320"/>
          </a:xfrm>
          <a:prstGeom prst="rect">
            <a:avLst/>
          </a:prstGeom>
        </p:spPr>
      </p:pic>
      <p:sp>
        <p:nvSpPr>
          <p:cNvPr id="6" name="Text 3"/>
          <p:cNvSpPr/>
          <p:nvPr/>
        </p:nvSpPr>
        <p:spPr>
          <a:xfrm>
            <a:off x="914400" y="1874520"/>
            <a:ext cx="7772400" cy="32004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A clean diagnostic</a:t>
            </a:r>
            <a:endParaRPr lang="en-US" sz="1400" dirty="0"/>
          </a:p>
        </p:txBody>
      </p:sp>
      <p:sp>
        <p:nvSpPr>
          <p:cNvPr id="7" name="Text 4"/>
          <p:cNvSpPr/>
          <p:nvPr/>
        </p:nvSpPr>
        <p:spPr>
          <a:xfrm>
            <a:off x="914400" y="2185416"/>
            <a:ext cx="7772400" cy="411480"/>
          </a:xfrm>
          <a:prstGeom prst="rect">
            <a:avLst/>
          </a:prstGeom>
          <a:noFill/>
          <a:ln>
            <a:noFill/>
          </a:ln>
        </p:spPr>
        <p:txBody>
          <a:bodyPr wrap="square" lIns="0" tIns="0" rIns="0" bIns="0" rtlCol="0" anchor="ctr"/>
          <a:lstStyle/>
          <a:p>
            <a:pPr indent="0" marL="0">
              <a:buNone/>
            </a:pPr>
            <a:r>
              <a:rPr lang="en-US" sz="1200" dirty="0">
                <a:solidFill>
                  <a:srgbClr val="374151"/>
                </a:solidFill>
                <a:latin typeface="Calibri" pitchFamily="34" charset="0"/>
                <a:ea typeface="Calibri" pitchFamily="34" charset="-122"/>
                <a:cs typeface="Calibri" pitchFamily="34" charset="-120"/>
              </a:rPr>
              <a:t>Removing every variable food makes it possible to see, in real time, what your body actually does without dietary noise.</a:t>
            </a:r>
            <a:endParaRPr lang="en-US" sz="1200" dirty="0"/>
          </a:p>
        </p:txBody>
      </p:sp>
      <p:pic>
        <p:nvPicPr>
          <p:cNvPr id="8" name="Image 1" descr="preencoded.png">    </p:cNvPr>
          <p:cNvPicPr>
            <a:picLocks noChangeAspect="1"/>
          </p:cNvPicPr>
          <p:nvPr/>
        </p:nvPicPr>
        <p:blipFill>
          <a:blip r:embed="rId2"/>
          <a:stretch>
            <a:fillRect/>
          </a:stretch>
        </p:blipFill>
        <p:spPr>
          <a:xfrm>
            <a:off x="457200" y="2633472"/>
            <a:ext cx="274320" cy="274320"/>
          </a:xfrm>
          <a:prstGeom prst="rect">
            <a:avLst/>
          </a:prstGeom>
        </p:spPr>
      </p:pic>
      <p:sp>
        <p:nvSpPr>
          <p:cNvPr id="9" name="Text 5"/>
          <p:cNvSpPr/>
          <p:nvPr/>
        </p:nvSpPr>
        <p:spPr>
          <a:xfrm>
            <a:off x="914400" y="2587752"/>
            <a:ext cx="7772400" cy="32004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No decision fatigue</a:t>
            </a:r>
            <a:endParaRPr lang="en-US" sz="1400" dirty="0"/>
          </a:p>
        </p:txBody>
      </p:sp>
      <p:sp>
        <p:nvSpPr>
          <p:cNvPr id="10" name="Text 6"/>
          <p:cNvSpPr/>
          <p:nvPr/>
        </p:nvSpPr>
        <p:spPr>
          <a:xfrm>
            <a:off x="914400" y="2898648"/>
            <a:ext cx="7772400" cy="411480"/>
          </a:xfrm>
          <a:prstGeom prst="rect">
            <a:avLst/>
          </a:prstGeom>
          <a:noFill/>
          <a:ln>
            <a:noFill/>
          </a:ln>
        </p:spPr>
        <p:txBody>
          <a:bodyPr wrap="square" lIns="0" tIns="0" rIns="0" bIns="0" rtlCol="0" anchor="ctr"/>
          <a:lstStyle/>
          <a:p>
            <a:pPr indent="0" marL="0">
              <a:buNone/>
            </a:pPr>
            <a:r>
              <a:rPr lang="en-US" sz="1200" dirty="0">
                <a:solidFill>
                  <a:srgbClr val="374151"/>
                </a:solidFill>
                <a:latin typeface="Calibri" pitchFamily="34" charset="0"/>
                <a:ea typeface="Calibri" pitchFamily="34" charset="-122"/>
                <a:cs typeface="Calibri" pitchFamily="34" charset="-120"/>
              </a:rPr>
              <a:t>Four foods means no daily negotiation. The freedom is in the constraint.</a:t>
            </a:r>
            <a:endParaRPr lang="en-US" sz="1200" dirty="0"/>
          </a:p>
        </p:txBody>
      </p:sp>
      <p:pic>
        <p:nvPicPr>
          <p:cNvPr id="11" name="Image 2" descr="preencoded.png">    </p:cNvPr>
          <p:cNvPicPr>
            <a:picLocks noChangeAspect="1"/>
          </p:cNvPicPr>
          <p:nvPr/>
        </p:nvPicPr>
        <p:blipFill>
          <a:blip r:embed="rId3"/>
          <a:stretch>
            <a:fillRect/>
          </a:stretch>
        </p:blipFill>
        <p:spPr>
          <a:xfrm>
            <a:off x="457200" y="3346704"/>
            <a:ext cx="274320" cy="274320"/>
          </a:xfrm>
          <a:prstGeom prst="rect">
            <a:avLst/>
          </a:prstGeom>
        </p:spPr>
      </p:pic>
      <p:sp>
        <p:nvSpPr>
          <p:cNvPr id="12" name="Text 7"/>
          <p:cNvSpPr/>
          <p:nvPr/>
        </p:nvSpPr>
        <p:spPr>
          <a:xfrm>
            <a:off x="914400" y="3300984"/>
            <a:ext cx="7772400" cy="32004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The fastest results</a:t>
            </a:r>
            <a:endParaRPr lang="en-US" sz="1400" dirty="0"/>
          </a:p>
        </p:txBody>
      </p:sp>
      <p:sp>
        <p:nvSpPr>
          <p:cNvPr id="13" name="Text 8"/>
          <p:cNvSpPr/>
          <p:nvPr/>
        </p:nvSpPr>
        <p:spPr>
          <a:xfrm>
            <a:off x="914400" y="3611880"/>
            <a:ext cx="7772400" cy="411480"/>
          </a:xfrm>
          <a:prstGeom prst="rect">
            <a:avLst/>
          </a:prstGeom>
          <a:noFill/>
          <a:ln>
            <a:noFill/>
          </a:ln>
        </p:spPr>
        <p:txBody>
          <a:bodyPr wrap="square" lIns="0" tIns="0" rIns="0" bIns="0" rtlCol="0" anchor="ctr"/>
          <a:lstStyle/>
          <a:p>
            <a:pPr indent="0" marL="0">
              <a:buNone/>
            </a:pPr>
            <a:r>
              <a:rPr lang="en-US" sz="1200" dirty="0">
                <a:solidFill>
                  <a:srgbClr val="374151"/>
                </a:solidFill>
                <a:latin typeface="Calibri" pitchFamily="34" charset="0"/>
                <a:ea typeface="Calibri" pitchFamily="34" charset="-122"/>
                <a:cs typeface="Calibri" pitchFamily="34" charset="-120"/>
              </a:rPr>
              <a:t>Strict carnivore is the shortest path to the energy, body composition, and clarity people come to me for.</a:t>
            </a:r>
            <a:endParaRPr lang="en-US" sz="1200" dirty="0"/>
          </a:p>
        </p:txBody>
      </p:sp>
      <p:pic>
        <p:nvPicPr>
          <p:cNvPr id="14" name="Image 3" descr="preencoded.png">    </p:cNvPr>
          <p:cNvPicPr>
            <a:picLocks noChangeAspect="1"/>
          </p:cNvPicPr>
          <p:nvPr/>
        </p:nvPicPr>
        <p:blipFill>
          <a:blip r:embed="rId4"/>
          <a:stretch>
            <a:fillRect/>
          </a:stretch>
        </p:blipFill>
        <p:spPr>
          <a:xfrm>
            <a:off x="457200" y="4059936"/>
            <a:ext cx="274320" cy="274320"/>
          </a:xfrm>
          <a:prstGeom prst="rect">
            <a:avLst/>
          </a:prstGeom>
        </p:spPr>
      </p:pic>
      <p:sp>
        <p:nvSpPr>
          <p:cNvPr id="15" name="Text 9"/>
          <p:cNvSpPr/>
          <p:nvPr/>
        </p:nvSpPr>
        <p:spPr>
          <a:xfrm>
            <a:off x="914400" y="4014216"/>
            <a:ext cx="7772400" cy="32004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A real reset</a:t>
            </a:r>
            <a:endParaRPr lang="en-US" sz="1400" dirty="0"/>
          </a:p>
        </p:txBody>
      </p:sp>
      <p:sp>
        <p:nvSpPr>
          <p:cNvPr id="16" name="Text 10"/>
          <p:cNvSpPr/>
          <p:nvPr/>
        </p:nvSpPr>
        <p:spPr>
          <a:xfrm>
            <a:off x="914400" y="4325112"/>
            <a:ext cx="7772400" cy="411480"/>
          </a:xfrm>
          <a:prstGeom prst="rect">
            <a:avLst/>
          </a:prstGeom>
          <a:noFill/>
          <a:ln>
            <a:noFill/>
          </a:ln>
        </p:spPr>
        <p:txBody>
          <a:bodyPr wrap="square" lIns="0" tIns="0" rIns="0" bIns="0" rtlCol="0" anchor="ctr"/>
          <a:lstStyle/>
          <a:p>
            <a:pPr indent="0" marL="0">
              <a:buNone/>
            </a:pPr>
            <a:r>
              <a:rPr lang="en-US" sz="1200" dirty="0">
                <a:solidFill>
                  <a:srgbClr val="374151"/>
                </a:solidFill>
                <a:latin typeface="Calibri" pitchFamily="34" charset="0"/>
                <a:ea typeface="Calibri" pitchFamily="34" charset="-122"/>
                <a:cs typeface="Calibri" pitchFamily="34" charset="-120"/>
              </a:rPr>
              <a:t>Most people have been on a 20-year glycemic roller-coaster. Thirty clean days is the smallest credible reset.</a:t>
            </a:r>
            <a:endParaRPr lang="en-US" sz="1200" dirty="0"/>
          </a:p>
        </p:txBody>
      </p:sp>
      <p:sp>
        <p:nvSpPr>
          <p:cNvPr id="17" name="Shape 11"/>
          <p:cNvSpPr/>
          <p:nvPr/>
        </p:nvSpPr>
        <p:spPr>
          <a:xfrm>
            <a:off x="457200" y="4754880"/>
            <a:ext cx="8229600" cy="0"/>
          </a:xfrm>
          <a:prstGeom prst="line">
            <a:avLst/>
          </a:prstGeom>
          <a:noFill/>
          <a:ln w="9525">
            <a:solidFill>
              <a:srgbClr val="D6D3D1"/>
            </a:solidFill>
            <a:prstDash val="solid"/>
          </a:ln>
        </p:spPr>
      </p:sp>
      <p:sp>
        <p:nvSpPr>
          <p:cNvPr id="18" name="Text 12"/>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BEFORE YOU START · MEDICATION</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05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If you take medication, read this first.</a:t>
            </a:r>
            <a:endParaRPr lang="en-US" sz="3000" dirty="0"/>
          </a:p>
        </p:txBody>
      </p:sp>
      <p:sp>
        <p:nvSpPr>
          <p:cNvPr id="5" name="Text 3"/>
          <p:cNvSpPr/>
          <p:nvPr/>
        </p:nvSpPr>
        <p:spPr>
          <a:xfrm>
            <a:off x="457200" y="1691640"/>
            <a:ext cx="8229600" cy="685800"/>
          </a:xfrm>
          <a:prstGeom prst="rect">
            <a:avLst/>
          </a:prstGeom>
          <a:noFill/>
          <a:ln>
            <a:noFill/>
          </a:ln>
        </p:spPr>
        <p:txBody>
          <a:bodyPr wrap="square" lIns="0" tIns="0" rIns="0" bIns="0" rtlCol="0" anchor="ctr"/>
          <a:lstStyle/>
          <a:p>
            <a:pPr indent="0" marL="0">
              <a:buNone/>
            </a:pPr>
            <a:r>
              <a:rPr lang="en-US" sz="1250" i="1" dirty="0">
                <a:solidFill>
                  <a:srgbClr val="374151"/>
                </a:solidFill>
                <a:latin typeface="Calibri" pitchFamily="34" charset="0"/>
                <a:ea typeface="Calibri" pitchFamily="34" charset="-122"/>
                <a:cs typeface="Calibri" pitchFamily="34" charset="-120"/>
              </a:rPr>
              <a:t>If you take medication for blood pressure, diabetes, autoimmune disease, or any chronic condition, what follows can change your dosing inside the first week. This slide isn't a suggestion — it's a requirement before you start.</a:t>
            </a:r>
            <a:endParaRPr lang="en-US" sz="1250" dirty="0"/>
          </a:p>
        </p:txBody>
      </p:sp>
      <p:pic>
        <p:nvPicPr>
          <p:cNvPr id="6" name="Image 0" descr="preencoded.png">    </p:cNvPr>
          <p:cNvPicPr>
            <a:picLocks noChangeAspect="1"/>
          </p:cNvPicPr>
          <p:nvPr/>
        </p:nvPicPr>
        <p:blipFill>
          <a:blip r:embed="rId1"/>
          <a:stretch>
            <a:fillRect/>
          </a:stretch>
        </p:blipFill>
        <p:spPr>
          <a:xfrm>
            <a:off x="457200" y="2459736"/>
            <a:ext cx="256032" cy="256032"/>
          </a:xfrm>
          <a:prstGeom prst="rect">
            <a:avLst/>
          </a:prstGeom>
        </p:spPr>
      </p:pic>
      <p:sp>
        <p:nvSpPr>
          <p:cNvPr id="7" name="Text 4"/>
          <p:cNvSpPr/>
          <p:nvPr/>
        </p:nvSpPr>
        <p:spPr>
          <a:xfrm>
            <a:off x="914400" y="2423160"/>
            <a:ext cx="7772400" cy="530352"/>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Find a doctor who understands carnivore</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Not every doctor will. You need one familiar with low-carb, keto, and carnivore protocols, willing to actively manage your meds as your body changes. Telehealth options exist if your local doctor won't.</a:t>
            </a:r>
            <a:endParaRPr lang="en-US" sz="1400" dirty="0"/>
          </a:p>
        </p:txBody>
      </p:sp>
      <p:pic>
        <p:nvPicPr>
          <p:cNvPr id="8" name="Image 1" descr="preencoded.png">    </p:cNvPr>
          <p:cNvPicPr>
            <a:picLocks noChangeAspect="1"/>
          </p:cNvPicPr>
          <p:nvPr/>
        </p:nvPicPr>
        <p:blipFill>
          <a:blip r:embed="rId2"/>
          <a:stretch>
            <a:fillRect/>
          </a:stretch>
        </p:blipFill>
        <p:spPr>
          <a:xfrm>
            <a:off x="457200" y="3008376"/>
            <a:ext cx="256032" cy="256032"/>
          </a:xfrm>
          <a:prstGeom prst="rect">
            <a:avLst/>
          </a:prstGeom>
        </p:spPr>
      </p:pic>
      <p:sp>
        <p:nvSpPr>
          <p:cNvPr id="9" name="Text 5"/>
          <p:cNvSpPr/>
          <p:nvPr/>
        </p:nvSpPr>
        <p:spPr>
          <a:xfrm>
            <a:off x="914400" y="2971800"/>
            <a:ext cx="7772400" cy="530352"/>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Blood pressure drops fast</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BP often normalizes within one to two weeks. A full dose of BP medication while pressure is dropping can leave you dangerously hypotensive. Your doctor needs to be watching and titrating down.</a:t>
            </a:r>
            <a:endParaRPr lang="en-US" sz="1400" dirty="0"/>
          </a:p>
        </p:txBody>
      </p:sp>
      <p:pic>
        <p:nvPicPr>
          <p:cNvPr id="10" name="Image 2" descr="preencoded.png">    </p:cNvPr>
          <p:cNvPicPr>
            <a:picLocks noChangeAspect="1"/>
          </p:cNvPicPr>
          <p:nvPr/>
        </p:nvPicPr>
        <p:blipFill>
          <a:blip r:embed="rId3"/>
          <a:stretch>
            <a:fillRect/>
          </a:stretch>
        </p:blipFill>
        <p:spPr>
          <a:xfrm>
            <a:off x="457200" y="3557016"/>
            <a:ext cx="256032" cy="256032"/>
          </a:xfrm>
          <a:prstGeom prst="rect">
            <a:avLst/>
          </a:prstGeom>
        </p:spPr>
      </p:pic>
      <p:sp>
        <p:nvSpPr>
          <p:cNvPr id="11" name="Text 6"/>
          <p:cNvSpPr/>
          <p:nvPr/>
        </p:nvSpPr>
        <p:spPr>
          <a:xfrm>
            <a:off x="914400" y="3520440"/>
            <a:ext cx="7772400" cy="530352"/>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Diabetes meds are the most urgent</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Insulin and sulfonylurea doses set for a high-carb diet are wildly excessive on a near-zero-carb one. The risk of severe hypoglycemia is real from day one. Do not start without medical supervision.</a:t>
            </a:r>
            <a:endParaRPr lang="en-US" sz="1400" dirty="0"/>
          </a:p>
        </p:txBody>
      </p:sp>
      <p:pic>
        <p:nvPicPr>
          <p:cNvPr id="12" name="Image 3" descr="preencoded.png">    </p:cNvPr>
          <p:cNvPicPr>
            <a:picLocks noChangeAspect="1"/>
          </p:cNvPicPr>
          <p:nvPr/>
        </p:nvPicPr>
        <p:blipFill>
          <a:blip r:embed="rId4"/>
          <a:stretch>
            <a:fillRect/>
          </a:stretch>
        </p:blipFill>
        <p:spPr>
          <a:xfrm>
            <a:off x="457200" y="4105656"/>
            <a:ext cx="256032" cy="256032"/>
          </a:xfrm>
          <a:prstGeom prst="rect">
            <a:avLst/>
          </a:prstGeom>
        </p:spPr>
      </p:pic>
      <p:sp>
        <p:nvSpPr>
          <p:cNvPr id="13" name="Text 7"/>
          <p:cNvSpPr/>
          <p:nvPr/>
        </p:nvSpPr>
        <p:spPr>
          <a:xfrm>
            <a:off x="914400" y="4069080"/>
            <a:ext cx="7772400" cy="530352"/>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The 60-day pattern</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For people fully committed to this, being off most medications inside 60 days is a common outcome — not a guarantee. This is a fast-moving process that needs active management, not annual checkups.</a:t>
            </a:r>
            <a:endParaRPr lang="en-US" sz="1400" dirty="0"/>
          </a:p>
        </p:txBody>
      </p:sp>
      <p:sp>
        <p:nvSpPr>
          <p:cNvPr id="14" name="Shape 8"/>
          <p:cNvSpPr/>
          <p:nvPr/>
        </p:nvSpPr>
        <p:spPr>
          <a:xfrm>
            <a:off x="457200" y="4754880"/>
            <a:ext cx="8229600" cy="0"/>
          </a:xfrm>
          <a:prstGeom prst="line">
            <a:avLst/>
          </a:prstGeom>
          <a:noFill/>
          <a:ln w="9525">
            <a:solidFill>
              <a:srgbClr val="D6D3D1"/>
            </a:solidFill>
            <a:prstDash val="solid"/>
          </a:ln>
        </p:spPr>
      </p:sp>
      <p:sp>
        <p:nvSpPr>
          <p:cNvPr id="15" name="Text 9"/>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DAY 0 · THE KICKOFF</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06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Start with a 3-day water-only fast.</a:t>
            </a:r>
            <a:endParaRPr lang="en-US" sz="3000" dirty="0"/>
          </a:p>
        </p:txBody>
      </p:sp>
      <p:sp>
        <p:nvSpPr>
          <p:cNvPr id="5" name="Text 3"/>
          <p:cNvSpPr/>
          <p:nvPr/>
        </p:nvSpPr>
        <p:spPr>
          <a:xfrm>
            <a:off x="457200" y="1828800"/>
            <a:ext cx="8229600" cy="1280160"/>
          </a:xfrm>
          <a:prstGeom prst="rect">
            <a:avLst/>
          </a:prstGeom>
          <a:noFill/>
          <a:ln>
            <a:noFill/>
          </a:ln>
        </p:spPr>
        <p:txBody>
          <a:bodyPr wrap="square" lIns="0" tIns="0" rIns="0" bIns="0" rtlCol="0" anchor="ctr"/>
          <a:lstStyle/>
          <a:p>
            <a:pPr indent="0" marL="0">
              <a:buNone/>
            </a:pPr>
            <a:r>
              <a:rPr lang="en-US" sz="1300" dirty="0">
                <a:solidFill>
                  <a:srgbClr val="374151"/>
                </a:solidFill>
                <a:latin typeface="Calibri" pitchFamily="34" charset="0"/>
                <a:ea typeface="Calibri" pitchFamily="34" charset="-122"/>
                <a:cs typeface="Calibri" pitchFamily="34" charset="-120"/>
              </a:rPr>
              <a:t>Before the first bite of beef, we flush the tank. Three days, water only — no coffee, no broth, no sweeteners, no exceptions. This isn't penance. It's the cleanest possible runway: it empties the gut, drops insulin, and primes your metabolism to switch to fat. Day 4 is your first steak.</a:t>
            </a:r>
            <a:endParaRPr lang="en-US" sz="1300" dirty="0"/>
          </a:p>
        </p:txBody>
      </p:sp>
      <p:sp>
        <p:nvSpPr>
          <p:cNvPr id="6" name="Shape 4"/>
          <p:cNvSpPr/>
          <p:nvPr/>
        </p:nvSpPr>
        <p:spPr>
          <a:xfrm>
            <a:off x="457200" y="3246120"/>
            <a:ext cx="2651760" cy="1325880"/>
          </a:xfrm>
          <a:prstGeom prst="rect">
            <a:avLst/>
          </a:prstGeom>
          <a:solidFill>
            <a:srgbClr val="FFFFFF"/>
          </a:solidFill>
          <a:ln>
            <a:noFill/>
          </a:ln>
        </p:spPr>
      </p:sp>
      <p:sp>
        <p:nvSpPr>
          <p:cNvPr id="7" name="Shape 5"/>
          <p:cNvSpPr/>
          <p:nvPr/>
        </p:nvSpPr>
        <p:spPr>
          <a:xfrm>
            <a:off x="457200" y="3246120"/>
            <a:ext cx="54864" cy="1325880"/>
          </a:xfrm>
          <a:prstGeom prst="rect">
            <a:avLst/>
          </a:prstGeom>
          <a:solidFill>
            <a:srgbClr val="9A3412"/>
          </a:solidFill>
          <a:ln>
            <a:noFill/>
          </a:ln>
        </p:spPr>
      </p:sp>
      <p:sp>
        <p:nvSpPr>
          <p:cNvPr id="8" name="Text 6"/>
          <p:cNvSpPr/>
          <p:nvPr/>
        </p:nvSpPr>
        <p:spPr>
          <a:xfrm>
            <a:off x="640080" y="3337560"/>
            <a:ext cx="1828800" cy="256032"/>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DAY 1</a:t>
            </a:r>
            <a:endParaRPr lang="en-US" sz="1000" dirty="0"/>
          </a:p>
        </p:txBody>
      </p:sp>
      <p:sp>
        <p:nvSpPr>
          <p:cNvPr id="9" name="Text 7"/>
          <p:cNvSpPr/>
          <p:nvPr/>
        </p:nvSpPr>
        <p:spPr>
          <a:xfrm>
            <a:off x="640080" y="3593592"/>
            <a:ext cx="2423160" cy="27432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Detox</a:t>
            </a:r>
            <a:endParaRPr lang="en-US" sz="1400" dirty="0"/>
          </a:p>
        </p:txBody>
      </p:sp>
      <p:sp>
        <p:nvSpPr>
          <p:cNvPr id="10" name="Text 8"/>
          <p:cNvSpPr/>
          <p:nvPr/>
        </p:nvSpPr>
        <p:spPr>
          <a:xfrm>
            <a:off x="640080" y="3886200"/>
            <a:ext cx="2423160" cy="685800"/>
          </a:xfrm>
          <a:prstGeom prst="rect">
            <a:avLst/>
          </a:prstGeom>
          <a:noFill/>
          <a:ln>
            <a:noFill/>
          </a:ln>
        </p:spPr>
        <p:txBody>
          <a:bodyPr wrap="square" lIns="0" tIns="0" rIns="0" bIns="0" rtlCol="0" anchor="ctr"/>
          <a:lstStyle/>
          <a:p>
            <a:pPr indent="0" marL="0">
              <a:buNone/>
            </a:pPr>
            <a:r>
              <a:rPr lang="en-US" sz="1050" dirty="0">
                <a:solidFill>
                  <a:srgbClr val="374151"/>
                </a:solidFill>
                <a:latin typeface="Calibri" pitchFamily="34" charset="0"/>
                <a:ea typeface="Calibri" pitchFamily="34" charset="-122"/>
                <a:cs typeface="Calibri" pitchFamily="34" charset="-120"/>
              </a:rPr>
              <a:t>Hunger comes in waves and passes. Sleep more. Salt your water — a pinch in every glass.</a:t>
            </a:r>
            <a:endParaRPr lang="en-US" sz="1050" dirty="0"/>
          </a:p>
        </p:txBody>
      </p:sp>
      <p:sp>
        <p:nvSpPr>
          <p:cNvPr id="11" name="Shape 9"/>
          <p:cNvSpPr/>
          <p:nvPr/>
        </p:nvSpPr>
        <p:spPr>
          <a:xfrm>
            <a:off x="3291840" y="3246120"/>
            <a:ext cx="2651760" cy="1325880"/>
          </a:xfrm>
          <a:prstGeom prst="rect">
            <a:avLst/>
          </a:prstGeom>
          <a:solidFill>
            <a:srgbClr val="FFFFFF"/>
          </a:solidFill>
          <a:ln>
            <a:noFill/>
          </a:ln>
        </p:spPr>
      </p:sp>
      <p:sp>
        <p:nvSpPr>
          <p:cNvPr id="12" name="Shape 10"/>
          <p:cNvSpPr/>
          <p:nvPr/>
        </p:nvSpPr>
        <p:spPr>
          <a:xfrm>
            <a:off x="3291840" y="3246120"/>
            <a:ext cx="54864" cy="1325880"/>
          </a:xfrm>
          <a:prstGeom prst="rect">
            <a:avLst/>
          </a:prstGeom>
          <a:solidFill>
            <a:srgbClr val="9A3412"/>
          </a:solidFill>
          <a:ln>
            <a:noFill/>
          </a:ln>
        </p:spPr>
      </p:sp>
      <p:sp>
        <p:nvSpPr>
          <p:cNvPr id="13" name="Text 11"/>
          <p:cNvSpPr/>
          <p:nvPr/>
        </p:nvSpPr>
        <p:spPr>
          <a:xfrm>
            <a:off x="3474720" y="3337560"/>
            <a:ext cx="1828800" cy="256032"/>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DAY 2</a:t>
            </a:r>
            <a:endParaRPr lang="en-US" sz="1000" dirty="0"/>
          </a:p>
        </p:txBody>
      </p:sp>
      <p:sp>
        <p:nvSpPr>
          <p:cNvPr id="14" name="Text 12"/>
          <p:cNvSpPr/>
          <p:nvPr/>
        </p:nvSpPr>
        <p:spPr>
          <a:xfrm>
            <a:off x="3474720" y="3593592"/>
            <a:ext cx="2423160" cy="27432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The dip</a:t>
            </a:r>
            <a:endParaRPr lang="en-US" sz="1400" dirty="0"/>
          </a:p>
        </p:txBody>
      </p:sp>
      <p:sp>
        <p:nvSpPr>
          <p:cNvPr id="15" name="Text 13"/>
          <p:cNvSpPr/>
          <p:nvPr/>
        </p:nvSpPr>
        <p:spPr>
          <a:xfrm>
            <a:off x="3474720" y="3886200"/>
            <a:ext cx="2423160" cy="685800"/>
          </a:xfrm>
          <a:prstGeom prst="rect">
            <a:avLst/>
          </a:prstGeom>
          <a:noFill/>
          <a:ln>
            <a:noFill/>
          </a:ln>
        </p:spPr>
        <p:txBody>
          <a:bodyPr wrap="square" lIns="0" tIns="0" rIns="0" bIns="0" rtlCol="0" anchor="ctr"/>
          <a:lstStyle/>
          <a:p>
            <a:pPr indent="0" marL="0">
              <a:buNone/>
            </a:pPr>
            <a:r>
              <a:rPr lang="en-US" sz="1050" dirty="0">
                <a:solidFill>
                  <a:srgbClr val="374151"/>
                </a:solidFill>
                <a:latin typeface="Calibri" pitchFamily="34" charset="0"/>
                <a:ea typeface="Calibri" pitchFamily="34" charset="-122"/>
                <a:cs typeface="Calibri" pitchFamily="34" charset="-120"/>
              </a:rPr>
              <a:t>Headache, low energy, irritability. This is the body burning glycogen. Ride it out.</a:t>
            </a:r>
            <a:endParaRPr lang="en-US" sz="1050" dirty="0"/>
          </a:p>
        </p:txBody>
      </p:sp>
      <p:sp>
        <p:nvSpPr>
          <p:cNvPr id="16" name="Shape 14"/>
          <p:cNvSpPr/>
          <p:nvPr/>
        </p:nvSpPr>
        <p:spPr>
          <a:xfrm>
            <a:off x="6126480" y="3246120"/>
            <a:ext cx="2651760" cy="1325880"/>
          </a:xfrm>
          <a:prstGeom prst="rect">
            <a:avLst/>
          </a:prstGeom>
          <a:solidFill>
            <a:srgbClr val="FFFFFF"/>
          </a:solidFill>
          <a:ln>
            <a:noFill/>
          </a:ln>
        </p:spPr>
      </p:sp>
      <p:sp>
        <p:nvSpPr>
          <p:cNvPr id="17" name="Shape 15"/>
          <p:cNvSpPr/>
          <p:nvPr/>
        </p:nvSpPr>
        <p:spPr>
          <a:xfrm>
            <a:off x="6126480" y="3246120"/>
            <a:ext cx="54864" cy="1325880"/>
          </a:xfrm>
          <a:prstGeom prst="rect">
            <a:avLst/>
          </a:prstGeom>
          <a:solidFill>
            <a:srgbClr val="9A3412"/>
          </a:solidFill>
          <a:ln>
            <a:noFill/>
          </a:ln>
        </p:spPr>
      </p:sp>
      <p:sp>
        <p:nvSpPr>
          <p:cNvPr id="18" name="Text 16"/>
          <p:cNvSpPr/>
          <p:nvPr/>
        </p:nvSpPr>
        <p:spPr>
          <a:xfrm>
            <a:off x="6309360" y="3337560"/>
            <a:ext cx="1828800" cy="256032"/>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DAY 3</a:t>
            </a:r>
            <a:endParaRPr lang="en-US" sz="1000" dirty="0"/>
          </a:p>
        </p:txBody>
      </p:sp>
      <p:sp>
        <p:nvSpPr>
          <p:cNvPr id="19" name="Text 17"/>
          <p:cNvSpPr/>
          <p:nvPr/>
        </p:nvSpPr>
        <p:spPr>
          <a:xfrm>
            <a:off x="6309360" y="3593592"/>
            <a:ext cx="2423160" cy="274320"/>
          </a:xfrm>
          <a:prstGeom prst="rect">
            <a:avLst/>
          </a:prstGeom>
          <a:noFill/>
          <a:ln>
            <a:noFill/>
          </a:ln>
        </p:spPr>
        <p:txBody>
          <a:bodyPr wrap="square" lIns="0" tIns="0" rIns="0" bIns="0" rtlCol="0" anchor="ctr"/>
          <a:lstStyle/>
          <a:p>
            <a:pPr indent="0" marL="0">
              <a:buNone/>
            </a:pPr>
            <a:r>
              <a:rPr lang="en-US" sz="1400" b="1" dirty="0">
                <a:solidFill>
                  <a:srgbClr val="1F2937"/>
                </a:solidFill>
                <a:latin typeface="Georgia" pitchFamily="34" charset="0"/>
                <a:ea typeface="Georgia" pitchFamily="34" charset="-122"/>
                <a:cs typeface="Georgia" pitchFamily="34" charset="-120"/>
              </a:rPr>
              <a:t>The clear</a:t>
            </a:r>
            <a:endParaRPr lang="en-US" sz="1400" dirty="0"/>
          </a:p>
        </p:txBody>
      </p:sp>
      <p:sp>
        <p:nvSpPr>
          <p:cNvPr id="20" name="Text 18"/>
          <p:cNvSpPr/>
          <p:nvPr/>
        </p:nvSpPr>
        <p:spPr>
          <a:xfrm>
            <a:off x="6309360" y="3886200"/>
            <a:ext cx="2423160" cy="685800"/>
          </a:xfrm>
          <a:prstGeom prst="rect">
            <a:avLst/>
          </a:prstGeom>
          <a:noFill/>
          <a:ln>
            <a:noFill/>
          </a:ln>
        </p:spPr>
        <p:txBody>
          <a:bodyPr wrap="square" lIns="0" tIns="0" rIns="0" bIns="0" rtlCol="0" anchor="ctr"/>
          <a:lstStyle/>
          <a:p>
            <a:pPr indent="0" marL="0">
              <a:buNone/>
            </a:pPr>
            <a:r>
              <a:rPr lang="en-US" sz="1050" dirty="0">
                <a:solidFill>
                  <a:srgbClr val="374151"/>
                </a:solidFill>
                <a:latin typeface="Calibri" pitchFamily="34" charset="0"/>
                <a:ea typeface="Calibri" pitchFamily="34" charset="-122"/>
                <a:cs typeface="Calibri" pitchFamily="34" charset="-120"/>
              </a:rPr>
              <a:t>Many people feel a sharp shift in clarity. Hunger fades. You're now fat-adapted enough to start.</a:t>
            </a:r>
            <a:endParaRPr lang="en-US" sz="1050" dirty="0"/>
          </a:p>
        </p:txBody>
      </p:sp>
      <p:sp>
        <p:nvSpPr>
          <p:cNvPr id="21" name="Shape 19"/>
          <p:cNvSpPr/>
          <p:nvPr/>
        </p:nvSpPr>
        <p:spPr>
          <a:xfrm>
            <a:off x="457200" y="4754880"/>
            <a:ext cx="8229600" cy="0"/>
          </a:xfrm>
          <a:prstGeom prst="line">
            <a:avLst/>
          </a:prstGeom>
          <a:noFill/>
          <a:ln w="9525">
            <a:solidFill>
              <a:srgbClr val="D6D3D1"/>
            </a:solidFill>
            <a:prstDash val="solid"/>
          </a:ln>
        </p:spPr>
      </p:sp>
      <p:sp>
        <p:nvSpPr>
          <p:cNvPr id="22" name="Text 20"/>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FASTING · DAYS 1–2</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07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Switching the engine — hours 0 to 48.</a:t>
            </a:r>
            <a:endParaRPr lang="en-US" sz="3000" dirty="0"/>
          </a:p>
        </p:txBody>
      </p:sp>
      <p:sp>
        <p:nvSpPr>
          <p:cNvPr id="5" name="Text 3"/>
          <p:cNvSpPr/>
          <p:nvPr/>
        </p:nvSpPr>
        <p:spPr>
          <a:xfrm>
            <a:off x="457200" y="1691640"/>
            <a:ext cx="8229600" cy="640080"/>
          </a:xfrm>
          <a:prstGeom prst="rect">
            <a:avLst/>
          </a:prstGeom>
          <a:noFill/>
          <a:ln>
            <a:noFill/>
          </a:ln>
        </p:spPr>
        <p:txBody>
          <a:bodyPr wrap="square" lIns="0" tIns="0" rIns="0" bIns="0" rtlCol="0" anchor="ctr"/>
          <a:lstStyle/>
          <a:p>
            <a:pPr indent="0" marL="0">
              <a:buNone/>
            </a:pPr>
            <a:r>
              <a:rPr lang="en-US" sz="1150" i="1" dirty="0">
                <a:solidFill>
                  <a:srgbClr val="374151"/>
                </a:solidFill>
                <a:latin typeface="Calibri" pitchFamily="34" charset="0"/>
                <a:ea typeface="Calibri" pitchFamily="34" charset="-122"/>
                <a:cs typeface="Calibri" pitchFamily="34" charset="-120"/>
              </a:rPr>
              <a:t>The kickoff is a 3-day fast, but the timeline is worth knowing. Days 1 and 2 are about fuel transition — the body burning through stored sugar and switching over to fat and ketones. Milestones are approximate and vary person to person.</a:t>
            </a:r>
            <a:endParaRPr lang="en-US" sz="1150" dirty="0"/>
          </a:p>
        </p:txBody>
      </p:sp>
      <p:sp>
        <p:nvSpPr>
          <p:cNvPr id="6" name="Text 4"/>
          <p:cNvSpPr/>
          <p:nvPr/>
        </p:nvSpPr>
        <p:spPr>
          <a:xfrm>
            <a:off x="457200" y="2368296"/>
            <a:ext cx="1097280" cy="365760"/>
          </a:xfrm>
          <a:prstGeom prst="rect">
            <a:avLst/>
          </a:prstGeom>
          <a:noFill/>
          <a:ln>
            <a:noFill/>
          </a:ln>
        </p:spPr>
        <p:txBody>
          <a:bodyPr wrap="square" lIns="0" tIns="0" rIns="0" bIns="0" rtlCol="0" anchor="ctr"/>
          <a:lstStyle/>
          <a:p>
            <a:pPr indent="0" marL="0">
              <a:buNone/>
            </a:pPr>
            <a:r>
              <a:rPr lang="en-US" sz="1700" b="1" dirty="0">
                <a:solidFill>
                  <a:srgbClr val="9A3412"/>
                </a:solidFill>
                <a:latin typeface="Georgia" pitchFamily="34" charset="0"/>
                <a:ea typeface="Georgia" pitchFamily="34" charset="-122"/>
                <a:cs typeface="Georgia" pitchFamily="34" charset="-120"/>
              </a:rPr>
              <a:t>12–18 h</a:t>
            </a:r>
            <a:endParaRPr lang="en-US" sz="1700" dirty="0"/>
          </a:p>
        </p:txBody>
      </p:sp>
      <p:sp>
        <p:nvSpPr>
          <p:cNvPr id="7" name="Text 5"/>
          <p:cNvSpPr/>
          <p:nvPr/>
        </p:nvSpPr>
        <p:spPr>
          <a:xfrm>
            <a:off x="1691640" y="2331720"/>
            <a:ext cx="6995160" cy="548640"/>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Glycogen depletes, ketones appear.</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Liver glycogen reserves run down. Insulin drops, glucagon rises, and fat is pulled from storage. The first ketones appear in the blood and the brain starts running on a mix of glucose and ketones.</a:t>
            </a:r>
            <a:endParaRPr lang="en-US" sz="1400" dirty="0"/>
          </a:p>
        </p:txBody>
      </p:sp>
      <p:sp>
        <p:nvSpPr>
          <p:cNvPr id="8" name="Text 6"/>
          <p:cNvSpPr/>
          <p:nvPr/>
        </p:nvSpPr>
        <p:spPr>
          <a:xfrm>
            <a:off x="457200" y="2935224"/>
            <a:ext cx="1097280" cy="365760"/>
          </a:xfrm>
          <a:prstGeom prst="rect">
            <a:avLst/>
          </a:prstGeom>
          <a:noFill/>
          <a:ln>
            <a:noFill/>
          </a:ln>
        </p:spPr>
        <p:txBody>
          <a:bodyPr wrap="square" lIns="0" tIns="0" rIns="0" bIns="0" rtlCol="0" anchor="ctr"/>
          <a:lstStyle/>
          <a:p>
            <a:pPr indent="0" marL="0">
              <a:buNone/>
            </a:pPr>
            <a:r>
              <a:rPr lang="en-US" sz="1700" b="1" dirty="0">
                <a:solidFill>
                  <a:srgbClr val="9A3412"/>
                </a:solidFill>
                <a:latin typeface="Georgia" pitchFamily="34" charset="0"/>
                <a:ea typeface="Georgia" pitchFamily="34" charset="-122"/>
                <a:cs typeface="Georgia" pitchFamily="34" charset="-120"/>
              </a:rPr>
              <a:t>24 h</a:t>
            </a:r>
            <a:endParaRPr lang="en-US" sz="1700" dirty="0"/>
          </a:p>
        </p:txBody>
      </p:sp>
      <p:sp>
        <p:nvSpPr>
          <p:cNvPr id="9" name="Text 7"/>
          <p:cNvSpPr/>
          <p:nvPr/>
        </p:nvSpPr>
        <p:spPr>
          <a:xfrm>
            <a:off x="1691640" y="2898648"/>
            <a:ext cx="6995160" cy="548640"/>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Autophagy begins.</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Cellular cleanup ramps up. Damaged proteins, malformed enzymes, and worn-out cell parts are broken down and recycled. This housekeeping system is one of the strongest reasons to fast in the first place.</a:t>
            </a:r>
            <a:endParaRPr lang="en-US" sz="1400" dirty="0"/>
          </a:p>
        </p:txBody>
      </p:sp>
      <p:sp>
        <p:nvSpPr>
          <p:cNvPr id="10" name="Text 8"/>
          <p:cNvSpPr/>
          <p:nvPr/>
        </p:nvSpPr>
        <p:spPr>
          <a:xfrm>
            <a:off x="457200" y="3502152"/>
            <a:ext cx="1097280" cy="365760"/>
          </a:xfrm>
          <a:prstGeom prst="rect">
            <a:avLst/>
          </a:prstGeom>
          <a:noFill/>
          <a:ln>
            <a:noFill/>
          </a:ln>
        </p:spPr>
        <p:txBody>
          <a:bodyPr wrap="square" lIns="0" tIns="0" rIns="0" bIns="0" rtlCol="0" anchor="ctr"/>
          <a:lstStyle/>
          <a:p>
            <a:pPr indent="0" marL="0">
              <a:buNone/>
            </a:pPr>
            <a:r>
              <a:rPr lang="en-US" sz="1700" b="1" dirty="0">
                <a:solidFill>
                  <a:srgbClr val="9A3412"/>
                </a:solidFill>
                <a:latin typeface="Georgia" pitchFamily="34" charset="0"/>
                <a:ea typeface="Georgia" pitchFamily="34" charset="-122"/>
                <a:cs typeface="Georgia" pitchFamily="34" charset="-120"/>
              </a:rPr>
              <a:t>36 h</a:t>
            </a:r>
            <a:endParaRPr lang="en-US" sz="1700" dirty="0"/>
          </a:p>
        </p:txBody>
      </p:sp>
      <p:sp>
        <p:nvSpPr>
          <p:cNvPr id="11" name="Text 9"/>
          <p:cNvSpPr/>
          <p:nvPr/>
        </p:nvSpPr>
        <p:spPr>
          <a:xfrm>
            <a:off x="1691640" y="3465576"/>
            <a:ext cx="6995160" cy="548640"/>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Growth hormone surges.</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Human growth hormone rises sharply — research shows multiple-fold increases over baseline. This helps preserve lean muscle while fat continues to burn, and supports tissue repair throughout the rest of the fast.</a:t>
            </a:r>
            <a:endParaRPr lang="en-US" sz="1400" dirty="0"/>
          </a:p>
        </p:txBody>
      </p:sp>
      <p:sp>
        <p:nvSpPr>
          <p:cNvPr id="12" name="Text 10"/>
          <p:cNvSpPr/>
          <p:nvPr/>
        </p:nvSpPr>
        <p:spPr>
          <a:xfrm>
            <a:off x="457200" y="4069080"/>
            <a:ext cx="1097280" cy="365760"/>
          </a:xfrm>
          <a:prstGeom prst="rect">
            <a:avLst/>
          </a:prstGeom>
          <a:noFill/>
          <a:ln>
            <a:noFill/>
          </a:ln>
        </p:spPr>
        <p:txBody>
          <a:bodyPr wrap="square" lIns="0" tIns="0" rIns="0" bIns="0" rtlCol="0" anchor="ctr"/>
          <a:lstStyle/>
          <a:p>
            <a:pPr indent="0" marL="0">
              <a:buNone/>
            </a:pPr>
            <a:r>
              <a:rPr lang="en-US" sz="1700" b="1" dirty="0">
                <a:solidFill>
                  <a:srgbClr val="9A3412"/>
                </a:solidFill>
                <a:latin typeface="Georgia" pitchFamily="34" charset="0"/>
                <a:ea typeface="Georgia" pitchFamily="34" charset="-122"/>
                <a:cs typeface="Georgia" pitchFamily="34" charset="-120"/>
              </a:rPr>
              <a:t>48 h</a:t>
            </a:r>
            <a:endParaRPr lang="en-US" sz="1700" dirty="0"/>
          </a:p>
        </p:txBody>
      </p:sp>
      <p:sp>
        <p:nvSpPr>
          <p:cNvPr id="13" name="Text 11"/>
          <p:cNvSpPr/>
          <p:nvPr/>
        </p:nvSpPr>
        <p:spPr>
          <a:xfrm>
            <a:off x="1691640" y="4032504"/>
            <a:ext cx="6995160" cy="548640"/>
          </a:xfrm>
          <a:prstGeom prst="rect">
            <a:avLst/>
          </a:prstGeom>
          <a:noFill/>
          <a:ln>
            <a:noFill/>
          </a:ln>
        </p:spPr>
        <p:txBody>
          <a:bodyPr wrap="square" lIns="0" tIns="0" rIns="0" bIns="0" rtlCol="0" anchor="t"/>
          <a:lstStyle/>
          <a:p>
            <a:pPr indent="0" marL="0">
              <a:spcAft>
                <a:spcPts val="200"/>
              </a:spcAft>
              <a:buNone/>
            </a:pPr>
            <a:r>
              <a:rPr lang="en-US" sz="1400" b="1" dirty="0">
                <a:solidFill>
                  <a:srgbClr val="1F2937"/>
                </a:solidFill>
                <a:latin typeface="Georgia" pitchFamily="34" charset="0"/>
                <a:ea typeface="Georgia" pitchFamily="34" charset="-122"/>
                <a:cs typeface="Georgia" pitchFamily="34" charset="-120"/>
              </a:rPr>
              <a:t>Inflammation drops, clarity rises.</a:t>
            </a:r>
            <a:endParaRPr lang="en-US" sz="1400" dirty="0"/>
          </a:p>
          <a:p>
            <a:pPr indent="0" marL="0">
              <a:spcAft>
                <a:spcPts val="200"/>
              </a:spcAft>
              <a:buNone/>
            </a:pPr>
            <a:r>
              <a:rPr lang="en-US" sz="1100" dirty="0">
                <a:solidFill>
                  <a:srgbClr val="374151"/>
                </a:solidFill>
                <a:latin typeface="Calibri" pitchFamily="34" charset="0"/>
                <a:ea typeface="Calibri" pitchFamily="34" charset="-122"/>
                <a:cs typeface="Calibri" pitchFamily="34" charset="-120"/>
              </a:rPr>
              <a:t>Many people report a step-change at this point — a calmer gut, fewer aches, and a sudden lift in mental focus as systemic inflammation markers fall. Hunger, paradoxically, is often gone by now.</a:t>
            </a:r>
            <a:endParaRPr lang="en-US" sz="1400" dirty="0"/>
          </a:p>
        </p:txBody>
      </p:sp>
      <p:sp>
        <p:nvSpPr>
          <p:cNvPr id="14" name="Shape 12"/>
          <p:cNvSpPr/>
          <p:nvPr/>
        </p:nvSpPr>
        <p:spPr>
          <a:xfrm>
            <a:off x="457200" y="4754880"/>
            <a:ext cx="8229600" cy="0"/>
          </a:xfrm>
          <a:prstGeom prst="line">
            <a:avLst/>
          </a:prstGeom>
          <a:noFill/>
          <a:ln w="9525">
            <a:solidFill>
              <a:srgbClr val="D6D3D1"/>
            </a:solidFill>
            <a:prstDash val="solid"/>
          </a:ln>
        </p:spPr>
      </p:sp>
      <p:sp>
        <p:nvSpPr>
          <p:cNvPr id="15" name="Text 13"/>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8F2"/>
        </a:solidFill>
      </p:bgPr>
    </p:bg>
    <p:spTree>
      <p:nvGrpSpPr>
        <p:cNvPr id="1" name=""/>
        <p:cNvGrpSpPr/>
        <p:nvPr/>
      </p:nvGrpSpPr>
      <p:grpSpPr>
        <a:xfrm>
          <a:off x="0" y="0"/>
          <a:ext cx="0" cy="0"/>
          <a:chOff x="0" y="0"/>
          <a:chExt cx="0" cy="0"/>
        </a:xfrm>
      </p:grpSpPr>
      <p:sp>
        <p:nvSpPr>
          <p:cNvPr id="2" name="Text 0"/>
          <p:cNvSpPr/>
          <p:nvPr/>
        </p:nvSpPr>
        <p:spPr>
          <a:xfrm>
            <a:off x="457200" y="292608"/>
            <a:ext cx="5486400" cy="274320"/>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FASTING · DAYS 3–5</a:t>
            </a:r>
            <a:endParaRPr lang="en-US" sz="1000" dirty="0"/>
          </a:p>
        </p:txBody>
      </p:sp>
      <p:sp>
        <p:nvSpPr>
          <p:cNvPr id="3" name="Text 1"/>
          <p:cNvSpPr/>
          <p:nvPr/>
        </p:nvSpPr>
        <p:spPr>
          <a:xfrm>
            <a:off x="7772400" y="292608"/>
            <a:ext cx="914400" cy="274320"/>
          </a:xfrm>
          <a:prstGeom prst="rect">
            <a:avLst/>
          </a:prstGeom>
          <a:noFill/>
          <a:ln>
            <a:noFill/>
          </a:ln>
        </p:spPr>
        <p:txBody>
          <a:bodyPr wrap="square" lIns="0" tIns="0" rIns="0" bIns="0"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08 / 26</a:t>
            </a:r>
            <a:endParaRPr lang="en-US" sz="1000" dirty="0"/>
          </a:p>
        </p:txBody>
      </p:sp>
      <p:sp>
        <p:nvSpPr>
          <p:cNvPr id="4" name="Text 2"/>
          <p:cNvSpPr/>
          <p:nvPr/>
        </p:nvSpPr>
        <p:spPr>
          <a:xfrm>
            <a:off x="457200" y="685800"/>
            <a:ext cx="8229600" cy="960120"/>
          </a:xfrm>
          <a:prstGeom prst="rect">
            <a:avLst/>
          </a:prstGeom>
          <a:noFill/>
          <a:ln>
            <a:noFill/>
          </a:ln>
        </p:spPr>
        <p:txBody>
          <a:bodyPr wrap="square" lIns="0" tIns="0" rIns="0" bIns="0" rtlCol="0" anchor="ctr"/>
          <a:lstStyle/>
          <a:p>
            <a:pPr indent="0" marL="0">
              <a:buNone/>
            </a:pPr>
            <a:r>
              <a:rPr lang="en-US" sz="3000" b="1" dirty="0">
                <a:solidFill>
                  <a:srgbClr val="1F2937"/>
                </a:solidFill>
                <a:latin typeface="Georgia" pitchFamily="34" charset="0"/>
                <a:ea typeface="Georgia" pitchFamily="34" charset="-122"/>
                <a:cs typeface="Georgia" pitchFamily="34" charset="-120"/>
              </a:rPr>
              <a:t>The deep repair — hours 72 to 120.</a:t>
            </a:r>
            <a:endParaRPr lang="en-US" sz="3000" dirty="0"/>
          </a:p>
        </p:txBody>
      </p:sp>
      <p:sp>
        <p:nvSpPr>
          <p:cNvPr id="5" name="Text 3"/>
          <p:cNvSpPr/>
          <p:nvPr/>
        </p:nvSpPr>
        <p:spPr>
          <a:xfrm>
            <a:off x="457200" y="1691640"/>
            <a:ext cx="8229600" cy="594360"/>
          </a:xfrm>
          <a:prstGeom prst="rect">
            <a:avLst/>
          </a:prstGeom>
          <a:noFill/>
          <a:ln>
            <a:noFill/>
          </a:ln>
        </p:spPr>
        <p:txBody>
          <a:bodyPr wrap="square" lIns="0" tIns="0" rIns="0" bIns="0" rtlCol="0" anchor="ctr"/>
          <a:lstStyle/>
          <a:p>
            <a:pPr indent="0" marL="0">
              <a:buNone/>
            </a:pPr>
            <a:r>
              <a:rPr lang="en-US" sz="1200" i="1" dirty="0">
                <a:solidFill>
                  <a:srgbClr val="374151"/>
                </a:solidFill>
                <a:latin typeface="Calibri" pitchFamily="34" charset="0"/>
                <a:ea typeface="Calibri" pitchFamily="34" charset="-122"/>
                <a:cs typeface="Calibri" pitchFamily="34" charset="-120"/>
              </a:rPr>
              <a:t>Past 48 hours, fasting stops being mostly about fuel and becomes about renewal. These are the milestones most fasting research focuses on — and the reason a multi-day fast is worth doing once or twice a year.</a:t>
            </a:r>
            <a:endParaRPr lang="en-US" sz="1200" dirty="0"/>
          </a:p>
        </p:txBody>
      </p:sp>
      <p:sp>
        <p:nvSpPr>
          <p:cNvPr id="6" name="Shape 4"/>
          <p:cNvSpPr/>
          <p:nvPr/>
        </p:nvSpPr>
        <p:spPr>
          <a:xfrm>
            <a:off x="457200" y="2423160"/>
            <a:ext cx="2651760" cy="2148840"/>
          </a:xfrm>
          <a:prstGeom prst="rect">
            <a:avLst/>
          </a:prstGeom>
          <a:solidFill>
            <a:srgbClr val="FFFFFF"/>
          </a:solidFill>
          <a:ln>
            <a:noFill/>
          </a:ln>
        </p:spPr>
      </p:sp>
      <p:sp>
        <p:nvSpPr>
          <p:cNvPr id="7" name="Shape 5"/>
          <p:cNvSpPr/>
          <p:nvPr/>
        </p:nvSpPr>
        <p:spPr>
          <a:xfrm>
            <a:off x="457200" y="2423160"/>
            <a:ext cx="54864" cy="2148840"/>
          </a:xfrm>
          <a:prstGeom prst="rect">
            <a:avLst/>
          </a:prstGeom>
          <a:solidFill>
            <a:srgbClr val="9A3412"/>
          </a:solidFill>
          <a:ln>
            <a:noFill/>
          </a:ln>
        </p:spPr>
      </p:sp>
      <p:sp>
        <p:nvSpPr>
          <p:cNvPr id="8" name="Text 6"/>
          <p:cNvSpPr/>
          <p:nvPr/>
        </p:nvSpPr>
        <p:spPr>
          <a:xfrm>
            <a:off x="640080" y="2514600"/>
            <a:ext cx="2286000" cy="256032"/>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DAY 3</a:t>
            </a:r>
            <a:endParaRPr lang="en-US" sz="1000" dirty="0"/>
          </a:p>
        </p:txBody>
      </p:sp>
      <p:sp>
        <p:nvSpPr>
          <p:cNvPr id="9" name="Text 7"/>
          <p:cNvSpPr/>
          <p:nvPr/>
        </p:nvSpPr>
        <p:spPr>
          <a:xfrm>
            <a:off x="640080" y="2788920"/>
            <a:ext cx="2286000" cy="411480"/>
          </a:xfrm>
          <a:prstGeom prst="rect">
            <a:avLst/>
          </a:prstGeom>
          <a:noFill/>
          <a:ln>
            <a:noFill/>
          </a:ln>
        </p:spPr>
        <p:txBody>
          <a:bodyPr wrap="square" lIns="0" tIns="0" rIns="0" bIns="0" rtlCol="0" anchor="ctr"/>
          <a:lstStyle/>
          <a:p>
            <a:pPr indent="0" marL="0">
              <a:buNone/>
            </a:pPr>
            <a:r>
              <a:rPr lang="en-US" sz="2200" b="1" dirty="0">
                <a:solidFill>
                  <a:srgbClr val="1F2937"/>
                </a:solidFill>
                <a:latin typeface="Georgia" pitchFamily="34" charset="0"/>
                <a:ea typeface="Georgia" pitchFamily="34" charset="-122"/>
                <a:cs typeface="Georgia" pitchFamily="34" charset="-120"/>
              </a:rPr>
              <a:t>72 H</a:t>
            </a:r>
            <a:endParaRPr lang="en-US" sz="2200" dirty="0"/>
          </a:p>
        </p:txBody>
      </p:sp>
      <p:sp>
        <p:nvSpPr>
          <p:cNvPr id="10" name="Text 8"/>
          <p:cNvSpPr/>
          <p:nvPr/>
        </p:nvSpPr>
        <p:spPr>
          <a:xfrm>
            <a:off x="640080" y="3246120"/>
            <a:ext cx="2286000" cy="292608"/>
          </a:xfrm>
          <a:prstGeom prst="rect">
            <a:avLst/>
          </a:prstGeom>
          <a:noFill/>
          <a:ln>
            <a:noFill/>
          </a:ln>
        </p:spPr>
        <p:txBody>
          <a:bodyPr wrap="square" lIns="0" tIns="0" rIns="0" bIns="0" rtlCol="0" anchor="ctr"/>
          <a:lstStyle/>
          <a:p>
            <a:pPr indent="0" marL="0">
              <a:buNone/>
            </a:pPr>
            <a:r>
              <a:rPr lang="en-US" sz="1300" b="1" i="1" dirty="0">
                <a:solidFill>
                  <a:srgbClr val="1F2937"/>
                </a:solidFill>
                <a:latin typeface="Georgia" pitchFamily="34" charset="0"/>
                <a:ea typeface="Georgia" pitchFamily="34" charset="-122"/>
                <a:cs typeface="Georgia" pitchFamily="34" charset="-120"/>
              </a:rPr>
              <a:t>Autophagy peaks</a:t>
            </a:r>
            <a:endParaRPr lang="en-US" sz="1300" dirty="0"/>
          </a:p>
        </p:txBody>
      </p:sp>
      <p:sp>
        <p:nvSpPr>
          <p:cNvPr id="11" name="Text 9"/>
          <p:cNvSpPr/>
          <p:nvPr/>
        </p:nvSpPr>
        <p:spPr>
          <a:xfrm>
            <a:off x="640080" y="3657600"/>
            <a:ext cx="2286000" cy="914400"/>
          </a:xfrm>
          <a:prstGeom prst="rect">
            <a:avLst/>
          </a:prstGeom>
          <a:noFill/>
          <a:ln>
            <a:noFill/>
          </a:ln>
        </p:spPr>
        <p:txBody>
          <a:bodyPr wrap="square" lIns="0" tIns="0" rIns="0" bIns="0" rtlCol="0" anchor="ctr"/>
          <a:lstStyle/>
          <a:p>
            <a:pPr indent="0" marL="0">
              <a:buNone/>
            </a:pPr>
            <a:r>
              <a:rPr lang="en-US" sz="950" dirty="0">
                <a:solidFill>
                  <a:srgbClr val="374151"/>
                </a:solidFill>
                <a:latin typeface="Calibri" pitchFamily="34" charset="0"/>
                <a:ea typeface="Calibri" pitchFamily="34" charset="-122"/>
                <a:cs typeface="Calibri" pitchFamily="34" charset="-120"/>
              </a:rPr>
              <a:t>Cellular cleanup hits its stride. Damaged mitochondria, malformed proteins, and senescent cells are broken down and recycled at high rate. Some research (Longo and colleagues) suggests this is when the immune system begins clearing out and regenerating older white blood cells.</a:t>
            </a:r>
            <a:endParaRPr lang="en-US" sz="950" dirty="0"/>
          </a:p>
        </p:txBody>
      </p:sp>
      <p:sp>
        <p:nvSpPr>
          <p:cNvPr id="12" name="Shape 10"/>
          <p:cNvSpPr/>
          <p:nvPr/>
        </p:nvSpPr>
        <p:spPr>
          <a:xfrm>
            <a:off x="3291840" y="2423160"/>
            <a:ext cx="2651760" cy="2148840"/>
          </a:xfrm>
          <a:prstGeom prst="rect">
            <a:avLst/>
          </a:prstGeom>
          <a:solidFill>
            <a:srgbClr val="FFFFFF"/>
          </a:solidFill>
          <a:ln>
            <a:noFill/>
          </a:ln>
        </p:spPr>
      </p:sp>
      <p:sp>
        <p:nvSpPr>
          <p:cNvPr id="13" name="Shape 11"/>
          <p:cNvSpPr/>
          <p:nvPr/>
        </p:nvSpPr>
        <p:spPr>
          <a:xfrm>
            <a:off x="3291840" y="2423160"/>
            <a:ext cx="54864" cy="2148840"/>
          </a:xfrm>
          <a:prstGeom prst="rect">
            <a:avLst/>
          </a:prstGeom>
          <a:solidFill>
            <a:srgbClr val="9A3412"/>
          </a:solidFill>
          <a:ln>
            <a:noFill/>
          </a:ln>
        </p:spPr>
      </p:sp>
      <p:sp>
        <p:nvSpPr>
          <p:cNvPr id="14" name="Text 12"/>
          <p:cNvSpPr/>
          <p:nvPr/>
        </p:nvSpPr>
        <p:spPr>
          <a:xfrm>
            <a:off x="3474720" y="2514600"/>
            <a:ext cx="2286000" cy="256032"/>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DAY 4</a:t>
            </a:r>
            <a:endParaRPr lang="en-US" sz="1000" dirty="0"/>
          </a:p>
        </p:txBody>
      </p:sp>
      <p:sp>
        <p:nvSpPr>
          <p:cNvPr id="15" name="Text 13"/>
          <p:cNvSpPr/>
          <p:nvPr/>
        </p:nvSpPr>
        <p:spPr>
          <a:xfrm>
            <a:off x="3474720" y="2788920"/>
            <a:ext cx="2286000" cy="411480"/>
          </a:xfrm>
          <a:prstGeom prst="rect">
            <a:avLst/>
          </a:prstGeom>
          <a:noFill/>
          <a:ln>
            <a:noFill/>
          </a:ln>
        </p:spPr>
        <p:txBody>
          <a:bodyPr wrap="square" lIns="0" tIns="0" rIns="0" bIns="0" rtlCol="0" anchor="ctr"/>
          <a:lstStyle/>
          <a:p>
            <a:pPr indent="0" marL="0">
              <a:buNone/>
            </a:pPr>
            <a:r>
              <a:rPr lang="en-US" sz="2200" b="1" dirty="0">
                <a:solidFill>
                  <a:srgbClr val="1F2937"/>
                </a:solidFill>
                <a:latin typeface="Georgia" pitchFamily="34" charset="0"/>
                <a:ea typeface="Georgia" pitchFamily="34" charset="-122"/>
                <a:cs typeface="Georgia" pitchFamily="34" charset="-120"/>
              </a:rPr>
              <a:t>96 H</a:t>
            </a:r>
            <a:endParaRPr lang="en-US" sz="2200" dirty="0"/>
          </a:p>
        </p:txBody>
      </p:sp>
      <p:sp>
        <p:nvSpPr>
          <p:cNvPr id="16" name="Text 14"/>
          <p:cNvSpPr/>
          <p:nvPr/>
        </p:nvSpPr>
        <p:spPr>
          <a:xfrm>
            <a:off x="3474720" y="3246120"/>
            <a:ext cx="2286000" cy="292608"/>
          </a:xfrm>
          <a:prstGeom prst="rect">
            <a:avLst/>
          </a:prstGeom>
          <a:noFill/>
          <a:ln>
            <a:noFill/>
          </a:ln>
        </p:spPr>
        <p:txBody>
          <a:bodyPr wrap="square" lIns="0" tIns="0" rIns="0" bIns="0" rtlCol="0" anchor="ctr"/>
          <a:lstStyle/>
          <a:p>
            <a:pPr indent="0" marL="0">
              <a:buNone/>
            </a:pPr>
            <a:r>
              <a:rPr lang="en-US" sz="1300" b="1" i="1" dirty="0">
                <a:solidFill>
                  <a:srgbClr val="1F2937"/>
                </a:solidFill>
                <a:latin typeface="Georgia" pitchFamily="34" charset="0"/>
                <a:ea typeface="Georgia" pitchFamily="34" charset="-122"/>
                <a:cs typeface="Georgia" pitchFamily="34" charset="-120"/>
              </a:rPr>
              <a:t>Stem-cell activity</a:t>
            </a:r>
            <a:endParaRPr lang="en-US" sz="1300" dirty="0"/>
          </a:p>
        </p:txBody>
      </p:sp>
      <p:sp>
        <p:nvSpPr>
          <p:cNvPr id="17" name="Text 15"/>
          <p:cNvSpPr/>
          <p:nvPr/>
        </p:nvSpPr>
        <p:spPr>
          <a:xfrm>
            <a:off x="3474720" y="3657600"/>
            <a:ext cx="2286000" cy="914400"/>
          </a:xfrm>
          <a:prstGeom prst="rect">
            <a:avLst/>
          </a:prstGeom>
          <a:noFill/>
          <a:ln>
            <a:noFill/>
          </a:ln>
        </p:spPr>
        <p:txBody>
          <a:bodyPr wrap="square" lIns="0" tIns="0" rIns="0" bIns="0" rtlCol="0" anchor="ctr"/>
          <a:lstStyle/>
          <a:p>
            <a:pPr indent="0" marL="0">
              <a:buNone/>
            </a:pPr>
            <a:r>
              <a:rPr lang="en-US" sz="950" dirty="0">
                <a:solidFill>
                  <a:srgbClr val="374151"/>
                </a:solidFill>
                <a:latin typeface="Calibri" pitchFamily="34" charset="0"/>
                <a:ea typeface="Calibri" pitchFamily="34" charset="-122"/>
                <a:cs typeface="Calibri" pitchFamily="34" charset="-120"/>
              </a:rPr>
              <a:t>Studies have reported elevated stem-cell production in the bone marrow and gut lining. The body, sensing a long fast, appears to prepare for renewal — replacing tissue rather than just cleaning it. This is the phase most associated with the 'reset' people describe after a multi-day fast.</a:t>
            </a:r>
            <a:endParaRPr lang="en-US" sz="950" dirty="0"/>
          </a:p>
        </p:txBody>
      </p:sp>
      <p:sp>
        <p:nvSpPr>
          <p:cNvPr id="18" name="Shape 16"/>
          <p:cNvSpPr/>
          <p:nvPr/>
        </p:nvSpPr>
        <p:spPr>
          <a:xfrm>
            <a:off x="6126480" y="2423160"/>
            <a:ext cx="2651760" cy="2148840"/>
          </a:xfrm>
          <a:prstGeom prst="rect">
            <a:avLst/>
          </a:prstGeom>
          <a:solidFill>
            <a:srgbClr val="FFFFFF"/>
          </a:solidFill>
          <a:ln>
            <a:noFill/>
          </a:ln>
        </p:spPr>
      </p:sp>
      <p:sp>
        <p:nvSpPr>
          <p:cNvPr id="19" name="Shape 17"/>
          <p:cNvSpPr/>
          <p:nvPr/>
        </p:nvSpPr>
        <p:spPr>
          <a:xfrm>
            <a:off x="6126480" y="2423160"/>
            <a:ext cx="54864" cy="2148840"/>
          </a:xfrm>
          <a:prstGeom prst="rect">
            <a:avLst/>
          </a:prstGeom>
          <a:solidFill>
            <a:srgbClr val="9A3412"/>
          </a:solidFill>
          <a:ln>
            <a:noFill/>
          </a:ln>
        </p:spPr>
      </p:sp>
      <p:sp>
        <p:nvSpPr>
          <p:cNvPr id="20" name="Text 18"/>
          <p:cNvSpPr/>
          <p:nvPr/>
        </p:nvSpPr>
        <p:spPr>
          <a:xfrm>
            <a:off x="6309360" y="2514600"/>
            <a:ext cx="2286000" cy="256032"/>
          </a:xfrm>
          <a:prstGeom prst="rect">
            <a:avLst/>
          </a:prstGeom>
          <a:noFill/>
          <a:ln>
            <a:noFill/>
          </a:ln>
        </p:spPr>
        <p:txBody>
          <a:bodyPr wrap="square" lIns="0" tIns="0" rIns="0" bIns="0" rtlCol="0" anchor="ctr"/>
          <a:lstStyle/>
          <a:p>
            <a:pPr indent="0" marL="0">
              <a:buNone/>
            </a:pPr>
            <a:r>
              <a:rPr lang="en-US" sz="1000" b="1" spc="400" kern="0" dirty="0">
                <a:solidFill>
                  <a:srgbClr val="9A3412"/>
                </a:solidFill>
                <a:latin typeface="Calibri" pitchFamily="34" charset="0"/>
                <a:ea typeface="Calibri" pitchFamily="34" charset="-122"/>
                <a:cs typeface="Calibri" pitchFamily="34" charset="-120"/>
              </a:rPr>
              <a:t>DAY 5</a:t>
            </a:r>
            <a:endParaRPr lang="en-US" sz="1000" dirty="0"/>
          </a:p>
        </p:txBody>
      </p:sp>
      <p:sp>
        <p:nvSpPr>
          <p:cNvPr id="21" name="Text 19"/>
          <p:cNvSpPr/>
          <p:nvPr/>
        </p:nvSpPr>
        <p:spPr>
          <a:xfrm>
            <a:off x="6309360" y="2788920"/>
            <a:ext cx="2286000" cy="411480"/>
          </a:xfrm>
          <a:prstGeom prst="rect">
            <a:avLst/>
          </a:prstGeom>
          <a:noFill/>
          <a:ln>
            <a:noFill/>
          </a:ln>
        </p:spPr>
        <p:txBody>
          <a:bodyPr wrap="square" lIns="0" tIns="0" rIns="0" bIns="0" rtlCol="0" anchor="ctr"/>
          <a:lstStyle/>
          <a:p>
            <a:pPr indent="0" marL="0">
              <a:buNone/>
            </a:pPr>
            <a:r>
              <a:rPr lang="en-US" sz="2200" b="1" dirty="0">
                <a:solidFill>
                  <a:srgbClr val="1F2937"/>
                </a:solidFill>
                <a:latin typeface="Georgia" pitchFamily="34" charset="0"/>
                <a:ea typeface="Georgia" pitchFamily="34" charset="-122"/>
                <a:cs typeface="Georgia" pitchFamily="34" charset="-120"/>
              </a:rPr>
              <a:t>120 H</a:t>
            </a:r>
            <a:endParaRPr lang="en-US" sz="2200" dirty="0"/>
          </a:p>
        </p:txBody>
      </p:sp>
      <p:sp>
        <p:nvSpPr>
          <p:cNvPr id="22" name="Text 20"/>
          <p:cNvSpPr/>
          <p:nvPr/>
        </p:nvSpPr>
        <p:spPr>
          <a:xfrm>
            <a:off x="6309360" y="3246120"/>
            <a:ext cx="2286000" cy="292608"/>
          </a:xfrm>
          <a:prstGeom prst="rect">
            <a:avLst/>
          </a:prstGeom>
          <a:noFill/>
          <a:ln>
            <a:noFill/>
          </a:ln>
        </p:spPr>
        <p:txBody>
          <a:bodyPr wrap="square" lIns="0" tIns="0" rIns="0" bIns="0" rtlCol="0" anchor="ctr"/>
          <a:lstStyle/>
          <a:p>
            <a:pPr indent="0" marL="0">
              <a:buNone/>
            </a:pPr>
            <a:r>
              <a:rPr lang="en-US" sz="1300" b="1" i="1" dirty="0">
                <a:solidFill>
                  <a:srgbClr val="1F2937"/>
                </a:solidFill>
                <a:latin typeface="Georgia" pitchFamily="34" charset="0"/>
                <a:ea typeface="Georgia" pitchFamily="34" charset="-122"/>
                <a:cs typeface="Georgia" pitchFamily="34" charset="-120"/>
              </a:rPr>
              <a:t>Deep renewal</a:t>
            </a:r>
            <a:endParaRPr lang="en-US" sz="1300" dirty="0"/>
          </a:p>
        </p:txBody>
      </p:sp>
      <p:sp>
        <p:nvSpPr>
          <p:cNvPr id="23" name="Text 21"/>
          <p:cNvSpPr/>
          <p:nvPr/>
        </p:nvSpPr>
        <p:spPr>
          <a:xfrm>
            <a:off x="6309360" y="3657600"/>
            <a:ext cx="2286000" cy="914400"/>
          </a:xfrm>
          <a:prstGeom prst="rect">
            <a:avLst/>
          </a:prstGeom>
          <a:noFill/>
          <a:ln>
            <a:noFill/>
          </a:ln>
        </p:spPr>
        <p:txBody>
          <a:bodyPr wrap="square" lIns="0" tIns="0" rIns="0" bIns="0" rtlCol="0" anchor="ctr"/>
          <a:lstStyle/>
          <a:p>
            <a:pPr indent="0" marL="0">
              <a:buNone/>
            </a:pPr>
            <a:r>
              <a:rPr lang="en-US" sz="950" dirty="0">
                <a:solidFill>
                  <a:srgbClr val="374151"/>
                </a:solidFill>
                <a:latin typeface="Calibri" pitchFamily="34" charset="0"/>
                <a:ea typeface="Calibri" pitchFamily="34" charset="-122"/>
                <a:cs typeface="Calibri" pitchFamily="34" charset="-120"/>
              </a:rPr>
              <a:t>The territory studied in fasting-mimicking-diet research. Insulin sensitivity is at its most reset, IGF-1 has dropped substantially, and the body's overall inflammatory tone is lower. For most people this is the point of diminishing returns — beyond five days, supervision is wise.</a:t>
            </a:r>
            <a:endParaRPr lang="en-US" sz="950" dirty="0"/>
          </a:p>
        </p:txBody>
      </p:sp>
      <p:sp>
        <p:nvSpPr>
          <p:cNvPr id="24" name="Shape 22"/>
          <p:cNvSpPr/>
          <p:nvPr/>
        </p:nvSpPr>
        <p:spPr>
          <a:xfrm>
            <a:off x="457200" y="4754880"/>
            <a:ext cx="8229600" cy="0"/>
          </a:xfrm>
          <a:prstGeom prst="line">
            <a:avLst/>
          </a:prstGeom>
          <a:noFill/>
          <a:ln w="9525">
            <a:solidFill>
              <a:srgbClr val="D6D3D1"/>
            </a:solidFill>
            <a:prstDash val="solid"/>
          </a:ln>
        </p:spPr>
      </p:sp>
      <p:sp>
        <p:nvSpPr>
          <p:cNvPr id="25" name="Text 23"/>
          <p:cNvSpPr/>
          <p:nvPr/>
        </p:nvSpPr>
        <p:spPr>
          <a:xfrm>
            <a:off x="457200" y="4828032"/>
            <a:ext cx="8229600" cy="228600"/>
          </a:xfrm>
          <a:prstGeom prst="rect">
            <a:avLst/>
          </a:prstGeom>
          <a:noFill/>
          <a:ln>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Carnivore: The First 30 Days  ·  BBB&amp;E Strict Protocol</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Carnivore: The First 30 Days</dc:title>
  <dc:subject>PptxGenJS Presentation</dc:subject>
  <dc:creator>Boyd Tiffin</dc:creator>
  <cp:lastModifiedBy>Boyd Tiffin</cp:lastModifiedBy>
  <cp:revision>1</cp:revision>
  <dcterms:created xsi:type="dcterms:W3CDTF">2026-05-13T15:02:03Z</dcterms:created>
  <dcterms:modified xsi:type="dcterms:W3CDTF">2026-05-13T15:02:03Z</dcterms:modified>
</cp:coreProperties>
</file>